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Glacial Indifference Bold" panose="020B0604020202020204" charset="0"/>
      <p:regular r:id="rId13"/>
    </p:embeddedFont>
    <p:embeddedFont>
      <p:font typeface="Calibri" panose="020F0502020204030204" pitchFamily="34" charset="0"/>
      <p:regular r:id="rId14"/>
      <p:bold r:id="rId15"/>
      <p:italic r:id="rId16"/>
      <p:boldItalic r:id="rId17"/>
    </p:embeddedFont>
    <p:embeddedFont>
      <p:font typeface="Canva Sans Bold" panose="020B0604020202020204" charset="0"/>
      <p:regular r:id="rId18"/>
    </p:embeddedFont>
    <p:embeddedFont>
      <p:font typeface="Glacial Indifference" panose="020B0604020202020204" charset="0"/>
      <p:regular r:id="rId19"/>
    </p:embeddedFont>
    <p:embeddedFont>
      <p:font typeface="League Spartan" panose="020B0604020202020204" charset="0"/>
      <p:regular r:id="rId20"/>
    </p:embeddedFont>
    <p:embeddedFont>
      <p:font typeface="Century Gothic Paneuropean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38.pn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0.sv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2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8.svg"/><Relationship Id="rId10" Type="http://schemas.openxmlformats.org/officeDocument/2006/relationships/image" Target="../media/image23.sv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0.sv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28693" y="7769375"/>
            <a:ext cx="9836241" cy="1388573"/>
          </a:xfrm>
          <a:custGeom>
            <a:avLst/>
            <a:gdLst/>
            <a:ahLst/>
            <a:cxnLst/>
            <a:rect l="l" t="t" r="r" b="b"/>
            <a:pathLst>
              <a:path w="9836241" h="1388573">
                <a:moveTo>
                  <a:pt x="0" y="0"/>
                </a:moveTo>
                <a:lnTo>
                  <a:pt x="9836241" y="0"/>
                </a:lnTo>
                <a:lnTo>
                  <a:pt x="9836241" y="1388574"/>
                </a:lnTo>
                <a:lnTo>
                  <a:pt x="0" y="1388574"/>
                </a:lnTo>
                <a:lnTo>
                  <a:pt x="0" y="0"/>
                </a:lnTo>
                <a:close/>
              </a:path>
            </a:pathLst>
          </a:custGeom>
          <a:blipFill>
            <a:blip r:embed="rId2"/>
            <a:stretch>
              <a:fillRect b="-15110"/>
            </a:stretch>
          </a:blipFill>
        </p:spPr>
      </p:sp>
      <p:sp>
        <p:nvSpPr>
          <p:cNvPr id="3" name="Freeform 3"/>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3"/>
            <a:stretch>
              <a:fillRect/>
            </a:stretch>
          </a:blipFill>
        </p:spPr>
      </p:sp>
      <p:grpSp>
        <p:nvGrpSpPr>
          <p:cNvPr id="4" name="Group 4"/>
          <p:cNvGrpSpPr>
            <a:grpSpLocks noChangeAspect="1"/>
          </p:cNvGrpSpPr>
          <p:nvPr/>
        </p:nvGrpSpPr>
        <p:grpSpPr>
          <a:xfrm>
            <a:off x="8228693" y="2052512"/>
            <a:ext cx="10331514" cy="5926031"/>
            <a:chOff x="0" y="0"/>
            <a:chExt cx="7981950" cy="4578350"/>
          </a:xfrm>
        </p:grpSpPr>
        <p:sp>
          <p:nvSpPr>
            <p:cNvPr id="5" name="Freeform 5"/>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6" name="Freeform 6"/>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7" name="Freeform 7"/>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8" name="Freeform 8"/>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9" name="Freeform 9"/>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13231" r="-13231"/>
              </a:stretch>
            </a:blipFill>
          </p:spPr>
        </p:sp>
      </p:grpSp>
      <p:sp>
        <p:nvSpPr>
          <p:cNvPr id="10" name="TextBox 10"/>
          <p:cNvSpPr txBox="1"/>
          <p:nvPr/>
        </p:nvSpPr>
        <p:spPr>
          <a:xfrm>
            <a:off x="497438" y="3320312"/>
            <a:ext cx="7222629" cy="712470"/>
          </a:xfrm>
          <a:prstGeom prst="rect">
            <a:avLst/>
          </a:prstGeom>
        </p:spPr>
        <p:txBody>
          <a:bodyPr lIns="0" tIns="0" rIns="0" bIns="0" rtlCol="0" anchor="t">
            <a:spAutoFit/>
          </a:bodyPr>
          <a:lstStyle/>
          <a:p>
            <a:pPr>
              <a:lnSpc>
                <a:spcPts val="5879"/>
              </a:lnSpc>
            </a:pPr>
            <a:r>
              <a:rPr lang="en-US" sz="4199">
                <a:solidFill>
                  <a:srgbClr val="004AAD"/>
                </a:solidFill>
                <a:latin typeface="Century Gothic Paneuropean Bold"/>
              </a:rPr>
              <a:t>CRM COMPLEXITY ANALYZER</a:t>
            </a:r>
          </a:p>
        </p:txBody>
      </p:sp>
      <p:sp>
        <p:nvSpPr>
          <p:cNvPr id="11" name="TextBox 11"/>
          <p:cNvSpPr txBox="1"/>
          <p:nvPr/>
        </p:nvSpPr>
        <p:spPr>
          <a:xfrm>
            <a:off x="643927" y="4301365"/>
            <a:ext cx="7214003" cy="523874"/>
          </a:xfrm>
          <a:prstGeom prst="rect">
            <a:avLst/>
          </a:prstGeom>
        </p:spPr>
        <p:txBody>
          <a:bodyPr lIns="0" tIns="0" rIns="0" bIns="0" rtlCol="0" anchor="t">
            <a:spAutoFit/>
          </a:bodyPr>
          <a:lstStyle/>
          <a:p>
            <a:pPr>
              <a:lnSpc>
                <a:spcPts val="4200"/>
              </a:lnSpc>
            </a:pPr>
            <a:r>
              <a:rPr lang="en-US" sz="3000">
                <a:solidFill>
                  <a:srgbClr val="2E2E2E"/>
                </a:solidFill>
                <a:latin typeface="Glacial Indifference"/>
              </a:rPr>
              <a:t>Provides the Insight of CRM Components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7328" y="1648598"/>
            <a:ext cx="11904603" cy="2060620"/>
          </a:xfrm>
          <a:custGeom>
            <a:avLst/>
            <a:gdLst/>
            <a:ahLst/>
            <a:cxnLst/>
            <a:rect l="l" t="t" r="r" b="b"/>
            <a:pathLst>
              <a:path w="11904603" h="2060620">
                <a:moveTo>
                  <a:pt x="0" y="0"/>
                </a:moveTo>
                <a:lnTo>
                  <a:pt x="11904602" y="0"/>
                </a:lnTo>
                <a:lnTo>
                  <a:pt x="11904602" y="2060620"/>
                </a:lnTo>
                <a:lnTo>
                  <a:pt x="0" y="2060620"/>
                </a:lnTo>
                <a:lnTo>
                  <a:pt x="0" y="0"/>
                </a:lnTo>
                <a:close/>
              </a:path>
            </a:pathLst>
          </a:custGeom>
          <a:blipFill>
            <a:blip r:embed="rId2"/>
            <a:stretch>
              <a:fillRect b="-43672"/>
            </a:stretch>
          </a:blipFill>
        </p:spPr>
      </p:sp>
      <p:sp>
        <p:nvSpPr>
          <p:cNvPr id="3" name="Freeform 3"/>
          <p:cNvSpPr/>
          <p:nvPr/>
        </p:nvSpPr>
        <p:spPr>
          <a:xfrm>
            <a:off x="3152180" y="6046552"/>
            <a:ext cx="3110096" cy="828063"/>
          </a:xfrm>
          <a:custGeom>
            <a:avLst/>
            <a:gdLst/>
            <a:ahLst/>
            <a:cxnLst/>
            <a:rect l="l" t="t" r="r" b="b"/>
            <a:pathLst>
              <a:path w="3110096" h="828063">
                <a:moveTo>
                  <a:pt x="0" y="0"/>
                </a:moveTo>
                <a:lnTo>
                  <a:pt x="3110095" y="0"/>
                </a:lnTo>
                <a:lnTo>
                  <a:pt x="3110095" y="828063"/>
                </a:lnTo>
                <a:lnTo>
                  <a:pt x="0" y="8280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5"/>
            <a:stretch>
              <a:fillRect/>
            </a:stretch>
          </a:blipFill>
        </p:spPr>
      </p:sp>
      <p:sp>
        <p:nvSpPr>
          <p:cNvPr id="5" name="Freeform 5"/>
          <p:cNvSpPr/>
          <p:nvPr/>
        </p:nvSpPr>
        <p:spPr>
          <a:xfrm>
            <a:off x="9576023" y="4290243"/>
            <a:ext cx="7782417" cy="4450407"/>
          </a:xfrm>
          <a:custGeom>
            <a:avLst/>
            <a:gdLst/>
            <a:ahLst/>
            <a:cxnLst/>
            <a:rect l="l" t="t" r="r" b="b"/>
            <a:pathLst>
              <a:path w="7782417" h="4450407">
                <a:moveTo>
                  <a:pt x="0" y="0"/>
                </a:moveTo>
                <a:lnTo>
                  <a:pt x="7782417" y="0"/>
                </a:lnTo>
                <a:lnTo>
                  <a:pt x="7782417" y="4450407"/>
                </a:lnTo>
                <a:lnTo>
                  <a:pt x="0" y="4450407"/>
                </a:lnTo>
                <a:lnTo>
                  <a:pt x="0" y="0"/>
                </a:lnTo>
                <a:close/>
              </a:path>
            </a:pathLst>
          </a:custGeom>
          <a:blipFill>
            <a:blip r:embed="rId6"/>
            <a:stretch>
              <a:fillRect/>
            </a:stretch>
          </a:blipFill>
        </p:spPr>
      </p:sp>
      <p:sp>
        <p:nvSpPr>
          <p:cNvPr id="6" name="Freeform 6"/>
          <p:cNvSpPr/>
          <p:nvPr/>
        </p:nvSpPr>
        <p:spPr>
          <a:xfrm>
            <a:off x="7148100" y="5919588"/>
            <a:ext cx="1538404" cy="815354"/>
          </a:xfrm>
          <a:custGeom>
            <a:avLst/>
            <a:gdLst/>
            <a:ahLst/>
            <a:cxnLst/>
            <a:rect l="l" t="t" r="r" b="b"/>
            <a:pathLst>
              <a:path w="1538404" h="815354">
                <a:moveTo>
                  <a:pt x="0" y="0"/>
                </a:moveTo>
                <a:lnTo>
                  <a:pt x="1538405" y="0"/>
                </a:lnTo>
                <a:lnTo>
                  <a:pt x="1538405" y="815354"/>
                </a:lnTo>
                <a:lnTo>
                  <a:pt x="0" y="81535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5400000">
            <a:off x="4287564" y="4450573"/>
            <a:ext cx="1538404" cy="815354"/>
          </a:xfrm>
          <a:custGeom>
            <a:avLst/>
            <a:gdLst/>
            <a:ahLst/>
            <a:cxnLst/>
            <a:rect l="l" t="t" r="r" b="b"/>
            <a:pathLst>
              <a:path w="1538404" h="815354">
                <a:moveTo>
                  <a:pt x="0" y="0"/>
                </a:moveTo>
                <a:lnTo>
                  <a:pt x="1538404" y="0"/>
                </a:lnTo>
                <a:lnTo>
                  <a:pt x="1538404" y="815354"/>
                </a:lnTo>
                <a:lnTo>
                  <a:pt x="0" y="81535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TextBox 8"/>
          <p:cNvSpPr txBox="1"/>
          <p:nvPr/>
        </p:nvSpPr>
        <p:spPr>
          <a:xfrm>
            <a:off x="943935" y="362709"/>
            <a:ext cx="9951539" cy="863600"/>
          </a:xfrm>
          <a:prstGeom prst="rect">
            <a:avLst/>
          </a:prstGeom>
        </p:spPr>
        <p:txBody>
          <a:bodyPr lIns="0" tIns="0" rIns="0" bIns="0" rtlCol="0" anchor="t">
            <a:spAutoFit/>
          </a:bodyPr>
          <a:lstStyle/>
          <a:p>
            <a:pPr algn="just">
              <a:lnSpc>
                <a:spcPts val="7000"/>
              </a:lnSpc>
              <a:spcBef>
                <a:spcPct val="0"/>
              </a:spcBef>
            </a:pPr>
            <a:r>
              <a:rPr lang="en-US" sz="5000">
                <a:solidFill>
                  <a:srgbClr val="004AAD"/>
                </a:solidFill>
                <a:latin typeface="League Spartan"/>
              </a:rPr>
              <a:t>Download Feature of CSV File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7243" y="7191921"/>
            <a:ext cx="12117194" cy="2393146"/>
          </a:xfrm>
          <a:custGeom>
            <a:avLst/>
            <a:gdLst/>
            <a:ahLst/>
            <a:cxnLst/>
            <a:rect l="l" t="t" r="r" b="b"/>
            <a:pathLst>
              <a:path w="12117194" h="2393146">
                <a:moveTo>
                  <a:pt x="0" y="0"/>
                </a:moveTo>
                <a:lnTo>
                  <a:pt x="12117195" y="0"/>
                </a:lnTo>
                <a:lnTo>
                  <a:pt x="12117195" y="2393146"/>
                </a:lnTo>
                <a:lnTo>
                  <a:pt x="0" y="2393146"/>
                </a:lnTo>
                <a:lnTo>
                  <a:pt x="0" y="0"/>
                </a:lnTo>
                <a:close/>
              </a:path>
            </a:pathLst>
          </a:custGeom>
          <a:blipFill>
            <a:blip r:embed="rId2"/>
            <a:stretch>
              <a:fillRect/>
            </a:stretch>
          </a:blipFill>
        </p:spPr>
      </p:sp>
      <p:grpSp>
        <p:nvGrpSpPr>
          <p:cNvPr id="3" name="Group 3"/>
          <p:cNvGrpSpPr>
            <a:grpSpLocks noChangeAspect="1"/>
          </p:cNvGrpSpPr>
          <p:nvPr/>
        </p:nvGrpSpPr>
        <p:grpSpPr>
          <a:xfrm>
            <a:off x="872671" y="1735893"/>
            <a:ext cx="8117367" cy="6517363"/>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16754" b="-16754"/>
              </a:stretch>
            </a:blipFill>
          </p:spPr>
        </p:sp>
      </p:grpSp>
      <p:grpSp>
        <p:nvGrpSpPr>
          <p:cNvPr id="8" name="Group 8"/>
          <p:cNvGrpSpPr>
            <a:grpSpLocks noChangeAspect="1"/>
          </p:cNvGrpSpPr>
          <p:nvPr/>
        </p:nvGrpSpPr>
        <p:grpSpPr>
          <a:xfrm>
            <a:off x="7464225" y="3992618"/>
            <a:ext cx="2153281" cy="4260637"/>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r="-22189"/>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8" name="Freeform 18"/>
          <p:cNvSpPr/>
          <p:nvPr/>
        </p:nvSpPr>
        <p:spPr>
          <a:xfrm>
            <a:off x="1322264" y="9390132"/>
            <a:ext cx="389869" cy="389869"/>
          </a:xfrm>
          <a:custGeom>
            <a:avLst/>
            <a:gdLst/>
            <a:ahLst/>
            <a:cxnLst/>
            <a:rect l="l" t="t" r="r" b="b"/>
            <a:pathLst>
              <a:path w="389869" h="389869">
                <a:moveTo>
                  <a:pt x="0" y="0"/>
                </a:moveTo>
                <a:lnTo>
                  <a:pt x="389869" y="0"/>
                </a:lnTo>
                <a:lnTo>
                  <a:pt x="389869" y="389869"/>
                </a:lnTo>
                <a:lnTo>
                  <a:pt x="0" y="3898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9" name="Freeform 19"/>
          <p:cNvSpPr/>
          <p:nvPr/>
        </p:nvSpPr>
        <p:spPr>
          <a:xfrm>
            <a:off x="7060691" y="1454334"/>
            <a:ext cx="281559" cy="281559"/>
          </a:xfrm>
          <a:custGeom>
            <a:avLst/>
            <a:gdLst/>
            <a:ahLst/>
            <a:cxnLst/>
            <a:rect l="l" t="t" r="r" b="b"/>
            <a:pathLst>
              <a:path w="281559" h="281559">
                <a:moveTo>
                  <a:pt x="0" y="0"/>
                </a:moveTo>
                <a:lnTo>
                  <a:pt x="281559" y="0"/>
                </a:lnTo>
                <a:lnTo>
                  <a:pt x="281559" y="281559"/>
                </a:lnTo>
                <a:lnTo>
                  <a:pt x="0" y="28155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0" name="TextBox 20"/>
          <p:cNvSpPr txBox="1"/>
          <p:nvPr/>
        </p:nvSpPr>
        <p:spPr>
          <a:xfrm>
            <a:off x="11064584" y="4049768"/>
            <a:ext cx="5019317" cy="930275"/>
          </a:xfrm>
          <a:prstGeom prst="rect">
            <a:avLst/>
          </a:prstGeom>
        </p:spPr>
        <p:txBody>
          <a:bodyPr lIns="0" tIns="0" rIns="0" bIns="0" rtlCol="0" anchor="t">
            <a:spAutoFit/>
          </a:bodyPr>
          <a:lstStyle/>
          <a:p>
            <a:pPr algn="r">
              <a:lnSpc>
                <a:spcPts val="7149"/>
              </a:lnSpc>
            </a:pPr>
            <a:r>
              <a:rPr lang="en-US" sz="6499">
                <a:solidFill>
                  <a:srgbClr val="004AAD"/>
                </a:solidFill>
                <a:latin typeface="League Spartan Bold"/>
              </a:rPr>
              <a:t>Thank You </a:t>
            </a:r>
          </a:p>
        </p:txBody>
      </p:sp>
      <p:sp>
        <p:nvSpPr>
          <p:cNvPr id="21" name="TextBox 21"/>
          <p:cNvSpPr txBox="1"/>
          <p:nvPr/>
        </p:nvSpPr>
        <p:spPr>
          <a:xfrm>
            <a:off x="10843693" y="5399432"/>
            <a:ext cx="5461099" cy="580390"/>
          </a:xfrm>
          <a:prstGeom prst="rect">
            <a:avLst/>
          </a:prstGeom>
        </p:spPr>
        <p:txBody>
          <a:bodyPr lIns="0" tIns="0" rIns="0" bIns="0" rtlCol="0" anchor="t">
            <a:spAutoFit/>
          </a:bodyPr>
          <a:lstStyle/>
          <a:p>
            <a:pPr algn="ctr">
              <a:lnSpc>
                <a:spcPts val="4759"/>
              </a:lnSpc>
            </a:pPr>
            <a:r>
              <a:rPr lang="en-US" sz="3399">
                <a:solidFill>
                  <a:srgbClr val="004AAD"/>
                </a:solidFill>
                <a:latin typeface="Glacial Indifference"/>
              </a:rPr>
              <a:t>www.rudhrainfosolutions.com</a:t>
            </a:r>
          </a:p>
        </p:txBody>
      </p:sp>
      <p:sp>
        <p:nvSpPr>
          <p:cNvPr id="22" name="Freeform 22"/>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2"/>
            <a:stretch>
              <a:fillRect/>
            </a:stretch>
          </a:blipFill>
        </p:spPr>
      </p:sp>
      <p:sp>
        <p:nvSpPr>
          <p:cNvPr id="3" name="Freeform 3"/>
          <p:cNvSpPr/>
          <p:nvPr/>
        </p:nvSpPr>
        <p:spPr>
          <a:xfrm>
            <a:off x="1774326" y="2914517"/>
            <a:ext cx="3119604" cy="2347216"/>
          </a:xfrm>
          <a:custGeom>
            <a:avLst/>
            <a:gdLst/>
            <a:ahLst/>
            <a:cxnLst/>
            <a:rect l="l" t="t" r="r" b="b"/>
            <a:pathLst>
              <a:path w="3119604" h="2347216">
                <a:moveTo>
                  <a:pt x="0" y="0"/>
                </a:moveTo>
                <a:lnTo>
                  <a:pt x="3119604" y="0"/>
                </a:lnTo>
                <a:lnTo>
                  <a:pt x="3119604" y="2347215"/>
                </a:lnTo>
                <a:lnTo>
                  <a:pt x="0" y="2347215"/>
                </a:lnTo>
                <a:lnTo>
                  <a:pt x="0" y="0"/>
                </a:lnTo>
                <a:close/>
              </a:path>
            </a:pathLst>
          </a:custGeom>
          <a:blipFill>
            <a:blip r:embed="rId3"/>
            <a:stretch>
              <a:fillRect l="-51201" t="-26658" r="-51650" b="-24992"/>
            </a:stretch>
          </a:blipFill>
        </p:spPr>
      </p:sp>
      <p:sp>
        <p:nvSpPr>
          <p:cNvPr id="4" name="Freeform 4"/>
          <p:cNvSpPr/>
          <p:nvPr/>
        </p:nvSpPr>
        <p:spPr>
          <a:xfrm>
            <a:off x="7741905" y="3639472"/>
            <a:ext cx="3891674" cy="897306"/>
          </a:xfrm>
          <a:custGeom>
            <a:avLst/>
            <a:gdLst/>
            <a:ahLst/>
            <a:cxnLst/>
            <a:rect l="l" t="t" r="r" b="b"/>
            <a:pathLst>
              <a:path w="3891674" h="897306">
                <a:moveTo>
                  <a:pt x="0" y="0"/>
                </a:moveTo>
                <a:lnTo>
                  <a:pt x="3891674" y="0"/>
                </a:lnTo>
                <a:lnTo>
                  <a:pt x="3891674" y="897305"/>
                </a:lnTo>
                <a:lnTo>
                  <a:pt x="0" y="897305"/>
                </a:lnTo>
                <a:lnTo>
                  <a:pt x="0" y="0"/>
                </a:lnTo>
                <a:close/>
              </a:path>
            </a:pathLst>
          </a:custGeom>
          <a:blipFill>
            <a:blip r:embed="rId4"/>
            <a:stretch>
              <a:fillRect t="-72603" b="-72603"/>
            </a:stretch>
          </a:blipFill>
        </p:spPr>
      </p:sp>
      <p:sp>
        <p:nvSpPr>
          <p:cNvPr id="5" name="Freeform 5"/>
          <p:cNvSpPr/>
          <p:nvPr/>
        </p:nvSpPr>
        <p:spPr>
          <a:xfrm>
            <a:off x="14481554" y="3002599"/>
            <a:ext cx="2032120" cy="2259134"/>
          </a:xfrm>
          <a:custGeom>
            <a:avLst/>
            <a:gdLst/>
            <a:ahLst/>
            <a:cxnLst/>
            <a:rect l="l" t="t" r="r" b="b"/>
            <a:pathLst>
              <a:path w="2032120" h="2259134">
                <a:moveTo>
                  <a:pt x="0" y="0"/>
                </a:moveTo>
                <a:lnTo>
                  <a:pt x="2032120" y="0"/>
                </a:lnTo>
                <a:lnTo>
                  <a:pt x="2032120" y="2259133"/>
                </a:lnTo>
                <a:lnTo>
                  <a:pt x="0" y="2259133"/>
                </a:lnTo>
                <a:lnTo>
                  <a:pt x="0" y="0"/>
                </a:lnTo>
                <a:close/>
              </a:path>
            </a:pathLst>
          </a:custGeom>
          <a:blipFill>
            <a:blip r:embed="rId5"/>
            <a:stretch>
              <a:fillRect l="-70219" t="-55985" r="-75007" b="-64598"/>
            </a:stretch>
          </a:blipFill>
        </p:spPr>
      </p:sp>
      <p:sp>
        <p:nvSpPr>
          <p:cNvPr id="6" name="Freeform 6"/>
          <p:cNvSpPr/>
          <p:nvPr/>
        </p:nvSpPr>
        <p:spPr>
          <a:xfrm>
            <a:off x="5654144" y="3778185"/>
            <a:ext cx="1016196" cy="619879"/>
          </a:xfrm>
          <a:custGeom>
            <a:avLst/>
            <a:gdLst/>
            <a:ahLst/>
            <a:cxnLst/>
            <a:rect l="l" t="t" r="r" b="b"/>
            <a:pathLst>
              <a:path w="1016196" h="619879">
                <a:moveTo>
                  <a:pt x="0" y="0"/>
                </a:moveTo>
                <a:lnTo>
                  <a:pt x="1016196" y="0"/>
                </a:lnTo>
                <a:lnTo>
                  <a:pt x="1016196" y="619879"/>
                </a:lnTo>
                <a:lnTo>
                  <a:pt x="0" y="61987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2549469" y="3778185"/>
            <a:ext cx="1016196" cy="619879"/>
          </a:xfrm>
          <a:custGeom>
            <a:avLst/>
            <a:gdLst/>
            <a:ahLst/>
            <a:cxnLst/>
            <a:rect l="l" t="t" r="r" b="b"/>
            <a:pathLst>
              <a:path w="1016196" h="619879">
                <a:moveTo>
                  <a:pt x="0" y="0"/>
                </a:moveTo>
                <a:lnTo>
                  <a:pt x="1016195" y="0"/>
                </a:lnTo>
                <a:lnTo>
                  <a:pt x="1016195" y="619879"/>
                </a:lnTo>
                <a:lnTo>
                  <a:pt x="0" y="61987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859482" y="923925"/>
            <a:ext cx="8665071" cy="863600"/>
          </a:xfrm>
          <a:prstGeom prst="rect">
            <a:avLst/>
          </a:prstGeom>
        </p:spPr>
        <p:txBody>
          <a:bodyPr lIns="0" tIns="0" rIns="0" bIns="0" rtlCol="0" anchor="t">
            <a:spAutoFit/>
          </a:bodyPr>
          <a:lstStyle/>
          <a:p>
            <a:pPr algn="ctr">
              <a:lnSpc>
                <a:spcPts val="7000"/>
              </a:lnSpc>
            </a:pPr>
            <a:r>
              <a:rPr lang="en-US" sz="5000" dirty="0">
                <a:solidFill>
                  <a:srgbClr val="004AAD"/>
                </a:solidFill>
                <a:latin typeface="League Spartan"/>
              </a:rPr>
              <a:t>CRM Complexity Analyzer</a:t>
            </a:r>
          </a:p>
        </p:txBody>
      </p:sp>
      <p:sp>
        <p:nvSpPr>
          <p:cNvPr id="9" name="TextBox 9"/>
          <p:cNvSpPr txBox="1"/>
          <p:nvPr/>
        </p:nvSpPr>
        <p:spPr>
          <a:xfrm>
            <a:off x="848320" y="6319007"/>
            <a:ext cx="16591359" cy="2657475"/>
          </a:xfrm>
          <a:prstGeom prst="rect">
            <a:avLst/>
          </a:prstGeom>
        </p:spPr>
        <p:txBody>
          <a:bodyPr lIns="0" tIns="0" rIns="0" bIns="0" rtlCol="0" anchor="t">
            <a:spAutoFit/>
          </a:bodyPr>
          <a:lstStyle/>
          <a:p>
            <a:pPr algn="ctr">
              <a:lnSpc>
                <a:spcPts val="4200"/>
              </a:lnSpc>
            </a:pPr>
            <a:r>
              <a:rPr lang="en-US" sz="3000" dirty="0">
                <a:solidFill>
                  <a:srgbClr val="000000"/>
                </a:solidFill>
                <a:latin typeface="Glacial Indifference"/>
              </a:rPr>
              <a:t>The Complexity Analyzer Tool is a comprehensive solution designed to meticulously analyze the Meta Data of </a:t>
            </a:r>
            <a:r>
              <a:rPr lang="en-US" sz="3000" dirty="0" err="1">
                <a:solidFill>
                  <a:srgbClr val="000000"/>
                </a:solidFill>
                <a:latin typeface="Glacial Indifference"/>
              </a:rPr>
              <a:t>Veeva</a:t>
            </a:r>
            <a:r>
              <a:rPr lang="en-US" sz="3000" dirty="0">
                <a:solidFill>
                  <a:srgbClr val="000000"/>
                </a:solidFill>
                <a:latin typeface="Glacial Indifference"/>
              </a:rPr>
              <a:t>/Salesforce CRM systems. It not only evaluates the volume of each component within the CRM but also meticulously assesses the integrations between the CRM and various other applications. By delving into the intricate details of the CRM architecture, this tool effectively find complexity issues, offering tailored insights and solutions to optimize CRM performance.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2"/>
            <a:stretch>
              <a:fillRect/>
            </a:stretch>
          </a:blipFill>
        </p:spPr>
      </p:sp>
      <p:sp>
        <p:nvSpPr>
          <p:cNvPr id="3" name="Rectangle 2"/>
          <p:cNvSpPr/>
          <p:nvPr/>
        </p:nvSpPr>
        <p:spPr>
          <a:xfrm>
            <a:off x="-762000" y="266700"/>
            <a:ext cx="9906000" cy="950260"/>
          </a:xfrm>
          <a:prstGeom prst="rect">
            <a:avLst/>
          </a:prstGeom>
        </p:spPr>
        <p:txBody>
          <a:bodyPr wrap="square">
            <a:spAutoFit/>
          </a:bodyPr>
          <a:lstStyle/>
          <a:p>
            <a:pPr algn="ctr">
              <a:lnSpc>
                <a:spcPts val="7000"/>
              </a:lnSpc>
            </a:pPr>
            <a:r>
              <a:rPr lang="en-US" sz="4800" dirty="0" smtClean="0">
                <a:solidFill>
                  <a:srgbClr val="004AAD"/>
                </a:solidFill>
                <a:latin typeface="League Spartan"/>
              </a:rPr>
              <a:t>Setup </a:t>
            </a:r>
            <a:r>
              <a:rPr lang="en-US" sz="4800" dirty="0">
                <a:solidFill>
                  <a:srgbClr val="004AAD"/>
                </a:solidFill>
                <a:latin typeface="League Spartan"/>
              </a:rPr>
              <a:t>and Configuration</a:t>
            </a:r>
            <a:endParaRPr lang="en-US" sz="4800" dirty="0">
              <a:solidFill>
                <a:srgbClr val="004AAD"/>
              </a:solidFill>
              <a:latin typeface="League Spartan"/>
            </a:endParaRPr>
          </a:p>
        </p:txBody>
      </p:sp>
      <p:sp>
        <p:nvSpPr>
          <p:cNvPr id="17" name="Rectangle 5"/>
          <p:cNvSpPr>
            <a:spLocks noChangeArrowheads="1"/>
          </p:cNvSpPr>
          <p:nvPr/>
        </p:nvSpPr>
        <p:spPr bwMode="auto">
          <a:xfrm>
            <a:off x="664018" y="1216960"/>
            <a:ext cx="16959964" cy="818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smtClean="0">
                <a:ln>
                  <a:noFill/>
                </a:ln>
                <a:solidFill>
                  <a:schemeClr val="tx1"/>
                </a:solidFill>
                <a:effectLst/>
                <a:latin typeface="Glacial Indifference" panose="020B0604020202020204" charset="0"/>
              </a:rPr>
              <a:t>Creating a Connected App in Salesforce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tx1"/>
                </a:solidFill>
                <a:effectLst/>
                <a:latin typeface="Glacial Indifference" panose="020B0604020202020204" charset="0"/>
              </a:rPr>
              <a:t>Login to Salesforce:</a:t>
            </a:r>
            <a:r>
              <a:rPr kumimoji="0" lang="en-US" altLang="en-US" sz="2800" b="0" i="0" u="none" strike="noStrike" cap="none" normalizeH="0" baseline="0" dirty="0" smtClean="0">
                <a:ln>
                  <a:noFill/>
                </a:ln>
                <a:solidFill>
                  <a:schemeClr val="tx1"/>
                </a:solidFill>
                <a:effectLst/>
                <a:latin typeface="Glacial Indifference" panose="020B0604020202020204" charset="0"/>
              </a:rPr>
              <a:t> Use your Salesforce administrator credentials to log in to your Salesforce org.</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tx1"/>
                </a:solidFill>
                <a:effectLst/>
                <a:latin typeface="Glacial Indifference" panose="020B0604020202020204" charset="0"/>
              </a:rPr>
              <a:t>Navigate to Setup:</a:t>
            </a:r>
            <a:r>
              <a:rPr kumimoji="0" lang="en-US" altLang="en-US" sz="2800" b="0" i="0" u="none" strike="noStrike" cap="none" normalizeH="0" baseline="0" dirty="0" smtClean="0">
                <a:ln>
                  <a:noFill/>
                </a:ln>
                <a:solidFill>
                  <a:schemeClr val="tx1"/>
                </a:solidFill>
                <a:effectLst/>
                <a:latin typeface="Glacial Indifference" panose="020B0604020202020204" charset="0"/>
              </a:rPr>
              <a:t> Click on the gear icon in the upper-right corner and select "Setup.“</a:t>
            </a:r>
          </a:p>
          <a:p>
            <a:pPr marR="0" lvl="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smtClean="0">
              <a:ln>
                <a:noFill/>
              </a:ln>
              <a:solidFill>
                <a:schemeClr val="tx1"/>
              </a:solidFill>
              <a:effectLst/>
              <a:latin typeface="Glacial Indifference"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smtClean="0">
                <a:ln>
                  <a:noFill/>
                </a:ln>
                <a:solidFill>
                  <a:schemeClr val="tx1"/>
                </a:solidFill>
                <a:effectLst/>
                <a:latin typeface="Glacial Indifference" panose="020B0604020202020204" charset="0"/>
              </a:rPr>
              <a:t>Create Connected App:</a:t>
            </a:r>
            <a:endParaRPr kumimoji="0" lang="en-US" altLang="en-US" sz="2800" b="0" i="0" u="none" strike="noStrike" cap="none" normalizeH="0" baseline="0" dirty="0" smtClean="0">
              <a:ln>
                <a:noFill/>
              </a:ln>
              <a:solidFill>
                <a:schemeClr val="tx1"/>
              </a:solidFill>
              <a:effectLst/>
              <a:latin typeface="Glacial Indifference" panose="020B0604020202020204" charset="0"/>
            </a:endParaRP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Glacial Indifference" panose="020B0604020202020204" charset="0"/>
              </a:rPr>
              <a:t>In the Quick Find box, enter "App Manager" and select "App Manager."</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Glacial Indifference" panose="020B0604020202020204" charset="0"/>
              </a:rPr>
              <a:t>Click "New Connected App."</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Glacial Indifference" panose="020B0604020202020204" charset="0"/>
              </a:rPr>
              <a:t>Fill in the required fields:</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tx1"/>
                </a:solidFill>
                <a:effectLst/>
                <a:latin typeface="Glacial Indifference" panose="020B0604020202020204" charset="0"/>
              </a:rPr>
              <a:t>Connected App Name:</a:t>
            </a:r>
            <a:r>
              <a:rPr kumimoji="0" lang="en-US" altLang="en-US" sz="2800" b="0" i="0" u="none" strike="noStrike" cap="none" normalizeH="0" baseline="0" dirty="0" smtClean="0">
                <a:ln>
                  <a:noFill/>
                </a:ln>
                <a:solidFill>
                  <a:schemeClr val="tx1"/>
                </a:solidFill>
                <a:effectLst/>
                <a:latin typeface="Glacial Indifference" panose="020B0604020202020204" charset="0"/>
              </a:rPr>
              <a:t> Choose a name for your app.</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tx1"/>
                </a:solidFill>
                <a:effectLst/>
                <a:latin typeface="Glacial Indifference" panose="020B0604020202020204" charset="0"/>
              </a:rPr>
              <a:t>API Name:</a:t>
            </a:r>
            <a:r>
              <a:rPr kumimoji="0" lang="en-US" altLang="en-US" sz="2800" b="0" i="0" u="none" strike="noStrike" cap="none" normalizeH="0" baseline="0" dirty="0" smtClean="0">
                <a:ln>
                  <a:noFill/>
                </a:ln>
                <a:solidFill>
                  <a:schemeClr val="tx1"/>
                </a:solidFill>
                <a:effectLst/>
                <a:latin typeface="Glacial Indifference" panose="020B0604020202020204" charset="0"/>
              </a:rPr>
              <a:t> This will be auto-filled based on the Connected App Name.</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tx1"/>
                </a:solidFill>
                <a:effectLst/>
                <a:latin typeface="Glacial Indifference" panose="020B0604020202020204" charset="0"/>
              </a:rPr>
              <a:t>Contact Email:</a:t>
            </a:r>
            <a:r>
              <a:rPr kumimoji="0" lang="en-US" altLang="en-US" sz="2800" b="0" i="0" u="none" strike="noStrike" cap="none" normalizeH="0" baseline="0" dirty="0" smtClean="0">
                <a:ln>
                  <a:noFill/>
                </a:ln>
                <a:solidFill>
                  <a:schemeClr val="tx1"/>
                </a:solidFill>
                <a:effectLst/>
                <a:latin typeface="Glacial Indifference" panose="020B0604020202020204" charset="0"/>
              </a:rPr>
              <a:t> Enter your email address.</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tx1"/>
                </a:solidFill>
                <a:effectLst/>
                <a:latin typeface="Glacial Indifference" panose="020B0604020202020204" charset="0"/>
              </a:rPr>
              <a:t>Enable OAuth Settings:</a:t>
            </a:r>
            <a:r>
              <a:rPr kumimoji="0" lang="en-US" altLang="en-US" sz="2800" b="0" i="0" u="none" strike="noStrike" cap="none" normalizeH="0" baseline="0" dirty="0" smtClean="0">
                <a:ln>
                  <a:noFill/>
                </a:ln>
                <a:solidFill>
                  <a:schemeClr val="tx1"/>
                </a:solidFill>
                <a:effectLst/>
                <a:latin typeface="Glacial Indifference" panose="020B0604020202020204" charset="0"/>
              </a:rPr>
              <a:t> Check this box.</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tx1"/>
                </a:solidFill>
                <a:effectLst/>
                <a:latin typeface="Glacial Indifference" panose="020B0604020202020204" charset="0"/>
              </a:rPr>
              <a:t>Callback URL:</a:t>
            </a:r>
            <a:r>
              <a:rPr kumimoji="0" lang="en-US" altLang="en-US" sz="2800" b="0" i="0" u="none" strike="noStrike" cap="none" normalizeH="0" baseline="0" dirty="0" smtClean="0">
                <a:ln>
                  <a:noFill/>
                </a:ln>
                <a:solidFill>
                  <a:schemeClr val="tx1"/>
                </a:solidFill>
                <a:effectLst/>
                <a:latin typeface="Glacial Indifference" panose="020B0604020202020204" charset="0"/>
              </a:rPr>
              <a:t> Enter a valid URL (e.g., https://login.salesforce.com/services/oauth2/callback).</a:t>
            </a:r>
          </a:p>
          <a:p>
            <a:pPr marL="1371600" marR="0" lvl="2"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tx1"/>
                </a:solidFill>
                <a:effectLst/>
                <a:latin typeface="Glacial Indifference" panose="020B0604020202020204" charset="0"/>
              </a:rPr>
              <a:t>Selected OAuth Scopes:</a:t>
            </a:r>
            <a:r>
              <a:rPr kumimoji="0" lang="en-US" altLang="en-US" sz="2800" b="0" i="0" u="none" strike="noStrike" cap="none" normalizeH="0" baseline="0" dirty="0" smtClean="0">
                <a:ln>
                  <a:noFill/>
                </a:ln>
                <a:solidFill>
                  <a:schemeClr val="tx1"/>
                </a:solidFill>
                <a:effectLst/>
                <a:latin typeface="Glacial Indifference" panose="020B0604020202020204" charset="0"/>
              </a:rPr>
              <a:t> Add necessary scopes (e.g., Full Access (full)).</a:t>
            </a:r>
          </a:p>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chemeClr val="tx1"/>
                </a:solidFill>
                <a:effectLst/>
                <a:latin typeface="Glacial Indifference" panose="020B0604020202020204" charset="0"/>
              </a:rPr>
              <a:t>Save the connected app. You will be provided with the Client ID and Client Secret.</a:t>
            </a:r>
          </a:p>
          <a:p>
            <a:pPr marL="914400" lvl="1" indent="-457200" eaLnBrk="0" fontAlgn="base" hangingPunct="0">
              <a:spcBef>
                <a:spcPct val="0"/>
              </a:spcBef>
              <a:spcAft>
                <a:spcPct val="0"/>
              </a:spcAft>
              <a:buFont typeface="Arial" panose="020B0604020202020204" pitchFamily="34" charset="0"/>
              <a:buChar char="•"/>
            </a:pPr>
            <a:r>
              <a:rPr lang="en-US" altLang="en-US" sz="2800" dirty="0">
                <a:latin typeface="Glacial Indifference" panose="020B0604020202020204" charset="0"/>
              </a:rPr>
              <a:t>Security Token: This can be obtained by resetting your security token from your Salesforce user settings</a:t>
            </a:r>
            <a:r>
              <a:rPr lang="en-US" altLang="en-US" sz="2800" dirty="0" smtClean="0">
                <a:latin typeface="Glacial Indifference" panose="020B0604020202020204" charset="0"/>
              </a:rPr>
              <a:t>.</a:t>
            </a:r>
          </a:p>
          <a:p>
            <a:pPr marL="914400" lvl="1" indent="-457200" eaLnBrk="0" fontAlgn="base" hangingPunct="0">
              <a:spcBef>
                <a:spcPct val="0"/>
              </a:spcBef>
              <a:spcAft>
                <a:spcPct val="0"/>
              </a:spcAft>
              <a:buFont typeface="Arial" panose="020B0604020202020204" pitchFamily="34" charset="0"/>
              <a:buChar char="•"/>
            </a:pPr>
            <a:endParaRPr kumimoji="0" lang="en-US" altLang="en-US" sz="2800" b="0" i="0" u="none" strike="noStrike" cap="none" normalizeH="0" baseline="0" dirty="0">
              <a:ln>
                <a:noFill/>
              </a:ln>
              <a:solidFill>
                <a:schemeClr val="tx1"/>
              </a:solidFill>
              <a:effectLst/>
              <a:latin typeface="Glacial Indifference" panose="020B0604020202020204" charset="0"/>
            </a:endParaRPr>
          </a:p>
          <a:p>
            <a:pPr lvl="1" eaLnBrk="0" fontAlgn="base" hangingPunct="0">
              <a:spcBef>
                <a:spcPct val="0"/>
              </a:spcBef>
              <a:spcAft>
                <a:spcPct val="0"/>
              </a:spcAft>
            </a:pPr>
            <a:endParaRPr kumimoji="0" lang="en-US" altLang="en-US" sz="2800" b="0" i="0" u="none" strike="noStrike" cap="none" normalizeH="0" baseline="0" dirty="0" smtClean="0">
              <a:ln>
                <a:noFill/>
              </a:ln>
              <a:solidFill>
                <a:schemeClr val="tx1"/>
              </a:solidFill>
              <a:effectLst/>
              <a:latin typeface="Glacial Indifferenc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155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2"/>
            <a:stretch>
              <a:fillRect/>
            </a:stretch>
          </a:blipFill>
        </p:spPr>
      </p:sp>
      <p:sp>
        <p:nvSpPr>
          <p:cNvPr id="3" name="Freeform 3"/>
          <p:cNvSpPr/>
          <p:nvPr/>
        </p:nvSpPr>
        <p:spPr>
          <a:xfrm>
            <a:off x="2391911" y="6843928"/>
            <a:ext cx="2502747" cy="753953"/>
          </a:xfrm>
          <a:custGeom>
            <a:avLst/>
            <a:gdLst/>
            <a:ahLst/>
            <a:cxnLst/>
            <a:rect l="l" t="t" r="r" b="b"/>
            <a:pathLst>
              <a:path w="2502747" h="753953">
                <a:moveTo>
                  <a:pt x="0" y="0"/>
                </a:moveTo>
                <a:lnTo>
                  <a:pt x="2502747" y="0"/>
                </a:lnTo>
                <a:lnTo>
                  <a:pt x="2502747" y="753953"/>
                </a:lnTo>
                <a:lnTo>
                  <a:pt x="0" y="753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a:grpSpLocks noChangeAspect="1"/>
          </p:cNvGrpSpPr>
          <p:nvPr/>
        </p:nvGrpSpPr>
        <p:grpSpPr>
          <a:xfrm>
            <a:off x="7325836" y="1251180"/>
            <a:ext cx="11064914" cy="6346701"/>
            <a:chOff x="0" y="0"/>
            <a:chExt cx="7981950" cy="4578350"/>
          </a:xfrm>
        </p:grpSpPr>
        <p:sp>
          <p:nvSpPr>
            <p:cNvPr id="5" name="Freeform 5"/>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6" name="Freeform 6"/>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7" name="Freeform 7"/>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8" name="Freeform 8"/>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9" name="Freeform 9"/>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l="-4941" r="-21897"/>
              </a:stretch>
            </a:blipFill>
          </p:spPr>
        </p:sp>
      </p:grpSp>
      <p:sp>
        <p:nvSpPr>
          <p:cNvPr id="10" name="Freeform 10"/>
          <p:cNvSpPr/>
          <p:nvPr/>
        </p:nvSpPr>
        <p:spPr>
          <a:xfrm>
            <a:off x="5300017" y="3415449"/>
            <a:ext cx="2395446" cy="1009082"/>
          </a:xfrm>
          <a:custGeom>
            <a:avLst/>
            <a:gdLst/>
            <a:ahLst/>
            <a:cxnLst/>
            <a:rect l="l" t="t" r="r" b="b"/>
            <a:pathLst>
              <a:path w="2395446" h="1009082">
                <a:moveTo>
                  <a:pt x="0" y="0"/>
                </a:moveTo>
                <a:lnTo>
                  <a:pt x="2395447" y="0"/>
                </a:lnTo>
                <a:lnTo>
                  <a:pt x="2395447" y="1009081"/>
                </a:lnTo>
                <a:lnTo>
                  <a:pt x="0" y="100908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2500461" y="8662649"/>
            <a:ext cx="13287077" cy="523875"/>
          </a:xfrm>
          <a:prstGeom prst="rect">
            <a:avLst/>
          </a:prstGeom>
        </p:spPr>
        <p:txBody>
          <a:bodyPr lIns="0" tIns="0" rIns="0" bIns="0" rtlCol="0" anchor="t">
            <a:spAutoFit/>
          </a:bodyPr>
          <a:lstStyle/>
          <a:p>
            <a:pPr algn="ctr">
              <a:lnSpc>
                <a:spcPts val="4200"/>
              </a:lnSpc>
            </a:pPr>
            <a:r>
              <a:rPr lang="en-US" sz="3000">
                <a:solidFill>
                  <a:srgbClr val="004AAD"/>
                </a:solidFill>
                <a:latin typeface="League Spartan"/>
              </a:rPr>
              <a:t>Security measures for User Data Protection, Integration &amp; Analysis.</a:t>
            </a:r>
          </a:p>
        </p:txBody>
      </p:sp>
      <p:grpSp>
        <p:nvGrpSpPr>
          <p:cNvPr id="12" name="Group 12"/>
          <p:cNvGrpSpPr/>
          <p:nvPr/>
        </p:nvGrpSpPr>
        <p:grpSpPr>
          <a:xfrm>
            <a:off x="652476" y="1729981"/>
            <a:ext cx="5845265" cy="4418117"/>
            <a:chOff x="0" y="0"/>
            <a:chExt cx="7793687" cy="5890823"/>
          </a:xfrm>
        </p:grpSpPr>
        <p:sp>
          <p:nvSpPr>
            <p:cNvPr id="13" name="Freeform 13"/>
            <p:cNvSpPr/>
            <p:nvPr/>
          </p:nvSpPr>
          <p:spPr>
            <a:xfrm>
              <a:off x="0" y="990001"/>
              <a:ext cx="501633" cy="557137"/>
            </a:xfrm>
            <a:custGeom>
              <a:avLst/>
              <a:gdLst/>
              <a:ahLst/>
              <a:cxnLst/>
              <a:rect l="l" t="t" r="r" b="b"/>
              <a:pathLst>
                <a:path w="501633" h="557137">
                  <a:moveTo>
                    <a:pt x="0" y="0"/>
                  </a:moveTo>
                  <a:lnTo>
                    <a:pt x="501633" y="0"/>
                  </a:lnTo>
                  <a:lnTo>
                    <a:pt x="501633" y="557137"/>
                  </a:lnTo>
                  <a:lnTo>
                    <a:pt x="0" y="5571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4" name="Freeform 14"/>
            <p:cNvSpPr/>
            <p:nvPr/>
          </p:nvSpPr>
          <p:spPr>
            <a:xfrm>
              <a:off x="0" y="1839238"/>
              <a:ext cx="501633" cy="557137"/>
            </a:xfrm>
            <a:custGeom>
              <a:avLst/>
              <a:gdLst/>
              <a:ahLst/>
              <a:cxnLst/>
              <a:rect l="l" t="t" r="r" b="b"/>
              <a:pathLst>
                <a:path w="501633" h="557137">
                  <a:moveTo>
                    <a:pt x="0" y="0"/>
                  </a:moveTo>
                  <a:lnTo>
                    <a:pt x="501633" y="0"/>
                  </a:lnTo>
                  <a:lnTo>
                    <a:pt x="501633" y="557137"/>
                  </a:lnTo>
                  <a:lnTo>
                    <a:pt x="0" y="5571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TextBox 15"/>
            <p:cNvSpPr txBox="1"/>
            <p:nvPr/>
          </p:nvSpPr>
          <p:spPr>
            <a:xfrm>
              <a:off x="821461" y="-228600"/>
              <a:ext cx="6972226" cy="6068623"/>
            </a:xfrm>
            <a:prstGeom prst="rect">
              <a:avLst/>
            </a:prstGeom>
          </p:spPr>
          <p:txBody>
            <a:bodyPr lIns="0" tIns="0" rIns="0" bIns="0" rtlCol="0" anchor="t">
              <a:spAutoFit/>
            </a:bodyPr>
            <a:lstStyle/>
            <a:p>
              <a:pPr>
                <a:lnSpc>
                  <a:spcPts val="6086"/>
                </a:lnSpc>
              </a:pPr>
              <a:r>
                <a:rPr lang="en-US" sz="3089">
                  <a:solidFill>
                    <a:srgbClr val="004AAD"/>
                  </a:solidFill>
                  <a:latin typeface="Glacial Indifference Bold"/>
                </a:rPr>
                <a:t>Login Credentials </a:t>
              </a:r>
            </a:p>
            <a:p>
              <a:pPr>
                <a:lnSpc>
                  <a:spcPts val="5101"/>
                </a:lnSpc>
              </a:pPr>
              <a:r>
                <a:rPr lang="en-US" sz="2589">
                  <a:solidFill>
                    <a:srgbClr val="000000"/>
                  </a:solidFill>
                  <a:latin typeface="Glacial Indifference"/>
                </a:rPr>
                <a:t>User Name</a:t>
              </a:r>
            </a:p>
            <a:p>
              <a:pPr>
                <a:lnSpc>
                  <a:spcPts val="5101"/>
                </a:lnSpc>
              </a:pPr>
              <a:r>
                <a:rPr lang="en-US" sz="2589">
                  <a:solidFill>
                    <a:srgbClr val="000000"/>
                  </a:solidFill>
                  <a:latin typeface="Glacial Indifference"/>
                </a:rPr>
                <a:t>Password</a:t>
              </a:r>
            </a:p>
            <a:p>
              <a:pPr>
                <a:lnSpc>
                  <a:spcPts val="5101"/>
                </a:lnSpc>
              </a:pPr>
              <a:r>
                <a:rPr lang="en-US" sz="2589">
                  <a:solidFill>
                    <a:srgbClr val="000000"/>
                  </a:solidFill>
                  <a:latin typeface="Glacial Indifference"/>
                </a:rPr>
                <a:t>Security Token</a:t>
              </a:r>
            </a:p>
            <a:p>
              <a:pPr>
                <a:lnSpc>
                  <a:spcPts val="5101"/>
                </a:lnSpc>
              </a:pPr>
              <a:r>
                <a:rPr lang="en-US" sz="2589">
                  <a:solidFill>
                    <a:srgbClr val="000000"/>
                  </a:solidFill>
                  <a:latin typeface="Glacial Indifference"/>
                </a:rPr>
                <a:t>Client ID</a:t>
              </a:r>
            </a:p>
            <a:p>
              <a:pPr>
                <a:lnSpc>
                  <a:spcPts val="5101"/>
                </a:lnSpc>
              </a:pPr>
              <a:r>
                <a:rPr lang="en-US" sz="2589">
                  <a:solidFill>
                    <a:srgbClr val="000000"/>
                  </a:solidFill>
                  <a:latin typeface="Glacial Indifference"/>
                </a:rPr>
                <a:t>Client Secret</a:t>
              </a:r>
            </a:p>
            <a:p>
              <a:pPr>
                <a:lnSpc>
                  <a:spcPts val="5101"/>
                </a:lnSpc>
              </a:pPr>
              <a:r>
                <a:rPr lang="en-US" sz="2589">
                  <a:solidFill>
                    <a:srgbClr val="000000"/>
                  </a:solidFill>
                  <a:latin typeface="Glacial Indifference"/>
                </a:rPr>
                <a:t>Production or Sandbox</a:t>
              </a:r>
            </a:p>
          </p:txBody>
        </p:sp>
        <p:sp>
          <p:nvSpPr>
            <p:cNvPr id="16" name="Freeform 16"/>
            <p:cNvSpPr/>
            <p:nvPr/>
          </p:nvSpPr>
          <p:spPr>
            <a:xfrm>
              <a:off x="0" y="2713875"/>
              <a:ext cx="501633" cy="557137"/>
            </a:xfrm>
            <a:custGeom>
              <a:avLst/>
              <a:gdLst/>
              <a:ahLst/>
              <a:cxnLst/>
              <a:rect l="l" t="t" r="r" b="b"/>
              <a:pathLst>
                <a:path w="501633" h="557137">
                  <a:moveTo>
                    <a:pt x="0" y="0"/>
                  </a:moveTo>
                  <a:lnTo>
                    <a:pt x="501633" y="0"/>
                  </a:lnTo>
                  <a:lnTo>
                    <a:pt x="501633" y="557137"/>
                  </a:lnTo>
                  <a:lnTo>
                    <a:pt x="0" y="5571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7" name="Freeform 17"/>
            <p:cNvSpPr/>
            <p:nvPr/>
          </p:nvSpPr>
          <p:spPr>
            <a:xfrm>
              <a:off x="0" y="3588512"/>
              <a:ext cx="501633" cy="557137"/>
            </a:xfrm>
            <a:custGeom>
              <a:avLst/>
              <a:gdLst/>
              <a:ahLst/>
              <a:cxnLst/>
              <a:rect l="l" t="t" r="r" b="b"/>
              <a:pathLst>
                <a:path w="501633" h="557137">
                  <a:moveTo>
                    <a:pt x="0" y="0"/>
                  </a:moveTo>
                  <a:lnTo>
                    <a:pt x="501633" y="0"/>
                  </a:lnTo>
                  <a:lnTo>
                    <a:pt x="501633" y="557137"/>
                  </a:lnTo>
                  <a:lnTo>
                    <a:pt x="0" y="5571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8" name="Freeform 18"/>
            <p:cNvSpPr/>
            <p:nvPr/>
          </p:nvSpPr>
          <p:spPr>
            <a:xfrm>
              <a:off x="0" y="4463149"/>
              <a:ext cx="501633" cy="557137"/>
            </a:xfrm>
            <a:custGeom>
              <a:avLst/>
              <a:gdLst/>
              <a:ahLst/>
              <a:cxnLst/>
              <a:rect l="l" t="t" r="r" b="b"/>
              <a:pathLst>
                <a:path w="501633" h="557137">
                  <a:moveTo>
                    <a:pt x="0" y="0"/>
                  </a:moveTo>
                  <a:lnTo>
                    <a:pt x="501633" y="0"/>
                  </a:lnTo>
                  <a:lnTo>
                    <a:pt x="501633" y="557136"/>
                  </a:lnTo>
                  <a:lnTo>
                    <a:pt x="0" y="55713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9" name="Freeform 19"/>
            <p:cNvSpPr/>
            <p:nvPr/>
          </p:nvSpPr>
          <p:spPr>
            <a:xfrm>
              <a:off x="0" y="5333686"/>
              <a:ext cx="501633" cy="557137"/>
            </a:xfrm>
            <a:custGeom>
              <a:avLst/>
              <a:gdLst/>
              <a:ahLst/>
              <a:cxnLst/>
              <a:rect l="l" t="t" r="r" b="b"/>
              <a:pathLst>
                <a:path w="501633" h="557137">
                  <a:moveTo>
                    <a:pt x="0" y="0"/>
                  </a:moveTo>
                  <a:lnTo>
                    <a:pt x="501633" y="0"/>
                  </a:lnTo>
                  <a:lnTo>
                    <a:pt x="501633" y="557137"/>
                  </a:lnTo>
                  <a:lnTo>
                    <a:pt x="0" y="5571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2"/>
            <a:stretch>
              <a:fillRect/>
            </a:stretch>
          </a:blipFill>
        </p:spPr>
      </p:sp>
      <p:sp>
        <p:nvSpPr>
          <p:cNvPr id="3" name="Freeform 3"/>
          <p:cNvSpPr/>
          <p:nvPr/>
        </p:nvSpPr>
        <p:spPr>
          <a:xfrm>
            <a:off x="7015870" y="2575841"/>
            <a:ext cx="10773484" cy="4766284"/>
          </a:xfrm>
          <a:custGeom>
            <a:avLst/>
            <a:gdLst/>
            <a:ahLst/>
            <a:cxnLst/>
            <a:rect l="l" t="t" r="r" b="b"/>
            <a:pathLst>
              <a:path w="10773484" h="4766284">
                <a:moveTo>
                  <a:pt x="0" y="0"/>
                </a:moveTo>
                <a:lnTo>
                  <a:pt x="10773484" y="0"/>
                </a:lnTo>
                <a:lnTo>
                  <a:pt x="10773484" y="4766283"/>
                </a:lnTo>
                <a:lnTo>
                  <a:pt x="0" y="4766283"/>
                </a:lnTo>
                <a:lnTo>
                  <a:pt x="0" y="0"/>
                </a:lnTo>
                <a:close/>
              </a:path>
            </a:pathLst>
          </a:custGeom>
          <a:blipFill>
            <a:blip r:embed="rId3"/>
            <a:stretch>
              <a:fillRect b="-3492"/>
            </a:stretch>
          </a:blipFill>
        </p:spPr>
      </p:sp>
      <p:sp>
        <p:nvSpPr>
          <p:cNvPr id="4" name="Freeform 4"/>
          <p:cNvSpPr/>
          <p:nvPr/>
        </p:nvSpPr>
        <p:spPr>
          <a:xfrm>
            <a:off x="7015870" y="2008007"/>
            <a:ext cx="10773484" cy="6776604"/>
          </a:xfrm>
          <a:custGeom>
            <a:avLst/>
            <a:gdLst/>
            <a:ahLst/>
            <a:cxnLst/>
            <a:rect l="l" t="t" r="r" b="b"/>
            <a:pathLst>
              <a:path w="10773484" h="6776604">
                <a:moveTo>
                  <a:pt x="0" y="0"/>
                </a:moveTo>
                <a:lnTo>
                  <a:pt x="10773484" y="0"/>
                </a:lnTo>
                <a:lnTo>
                  <a:pt x="10773484" y="6776604"/>
                </a:lnTo>
                <a:lnTo>
                  <a:pt x="0" y="67766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1801215" y="4075729"/>
            <a:ext cx="3435928" cy="883253"/>
            <a:chOff x="0" y="0"/>
            <a:chExt cx="4581238" cy="1177671"/>
          </a:xfrm>
        </p:grpSpPr>
        <p:grpSp>
          <p:nvGrpSpPr>
            <p:cNvPr id="6" name="Group 6"/>
            <p:cNvGrpSpPr/>
            <p:nvPr/>
          </p:nvGrpSpPr>
          <p:grpSpPr>
            <a:xfrm>
              <a:off x="0" y="0"/>
              <a:ext cx="4581238" cy="1177671"/>
              <a:chOff x="0" y="0"/>
              <a:chExt cx="1013318" cy="260488"/>
            </a:xfrm>
          </p:grpSpPr>
          <p:sp>
            <p:nvSpPr>
              <p:cNvPr id="7" name="Freeform 7"/>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a:ln w="38100" cap="rnd">
                <a:solidFill>
                  <a:srgbClr val="000000"/>
                </a:solidFill>
                <a:prstDash val="solid"/>
                <a:round/>
              </a:ln>
            </p:spPr>
          </p:sp>
          <p:sp>
            <p:nvSpPr>
              <p:cNvPr id="8" name="TextBox 8"/>
              <p:cNvSpPr txBox="1"/>
              <p:nvPr/>
            </p:nvSpPr>
            <p:spPr>
              <a:xfrm>
                <a:off x="0" y="-38100"/>
                <a:ext cx="1013318" cy="298588"/>
              </a:xfrm>
              <a:prstGeom prst="rect">
                <a:avLst/>
              </a:prstGeom>
            </p:spPr>
            <p:txBody>
              <a:bodyPr lIns="45058" tIns="45058" rIns="45058" bIns="45058" rtlCol="0" anchor="ctr"/>
              <a:lstStyle/>
              <a:p>
                <a:pPr algn="ctr">
                  <a:lnSpc>
                    <a:spcPts val="2659"/>
                  </a:lnSpc>
                </a:pPr>
                <a:endParaRPr/>
              </a:p>
            </p:txBody>
          </p:sp>
        </p:grpSp>
        <p:sp>
          <p:nvSpPr>
            <p:cNvPr id="9" name="Freeform 9"/>
            <p:cNvSpPr/>
            <p:nvPr/>
          </p:nvSpPr>
          <p:spPr>
            <a:xfrm>
              <a:off x="160131" y="144697"/>
              <a:ext cx="950122" cy="948934"/>
            </a:xfrm>
            <a:custGeom>
              <a:avLst/>
              <a:gdLst/>
              <a:ahLst/>
              <a:cxnLst/>
              <a:rect l="l" t="t" r="r" b="b"/>
              <a:pathLst>
                <a:path w="950122" h="948934">
                  <a:moveTo>
                    <a:pt x="0" y="0"/>
                  </a:moveTo>
                  <a:lnTo>
                    <a:pt x="950122" y="0"/>
                  </a:lnTo>
                  <a:lnTo>
                    <a:pt x="950122" y="948935"/>
                  </a:lnTo>
                  <a:lnTo>
                    <a:pt x="0" y="948935"/>
                  </a:lnTo>
                  <a:lnTo>
                    <a:pt x="0" y="0"/>
                  </a:lnTo>
                  <a:close/>
                </a:path>
              </a:pathLst>
            </a:custGeom>
            <a:blipFill>
              <a:blip r:embed="rId6"/>
              <a:stretch>
                <a:fillRect/>
              </a:stretch>
            </a:blipFill>
          </p:spPr>
        </p:sp>
        <p:sp>
          <p:nvSpPr>
            <p:cNvPr id="10" name="TextBox 10"/>
            <p:cNvSpPr txBox="1"/>
            <p:nvPr/>
          </p:nvSpPr>
          <p:spPr>
            <a:xfrm>
              <a:off x="1274885" y="365461"/>
              <a:ext cx="3044690" cy="408649"/>
            </a:xfrm>
            <a:prstGeom prst="rect">
              <a:avLst/>
            </a:prstGeom>
          </p:spPr>
          <p:txBody>
            <a:bodyPr lIns="0" tIns="0" rIns="0" bIns="0" rtlCol="0" anchor="t">
              <a:spAutoFit/>
            </a:bodyPr>
            <a:lstStyle/>
            <a:p>
              <a:pPr>
                <a:lnSpc>
                  <a:spcPts val="2578"/>
                </a:lnSpc>
                <a:spcBef>
                  <a:spcPct val="0"/>
                </a:spcBef>
              </a:pPr>
              <a:r>
                <a:rPr lang="en-US" sz="1841">
                  <a:solidFill>
                    <a:srgbClr val="3B3B3B"/>
                  </a:solidFill>
                  <a:latin typeface="Glacial Indifference Bold"/>
                </a:rPr>
                <a:t>Overview of Analysis</a:t>
              </a:r>
            </a:p>
          </p:txBody>
        </p:sp>
        <p:grpSp>
          <p:nvGrpSpPr>
            <p:cNvPr id="11" name="Group 11"/>
            <p:cNvGrpSpPr/>
            <p:nvPr/>
          </p:nvGrpSpPr>
          <p:grpSpPr>
            <a:xfrm>
              <a:off x="137979" y="106723"/>
              <a:ext cx="936129" cy="93612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45058" tIns="45058" rIns="45058" bIns="45058" rtlCol="0" anchor="ctr"/>
              <a:lstStyle/>
              <a:p>
                <a:pPr algn="ctr">
                  <a:lnSpc>
                    <a:spcPts val="2659"/>
                  </a:lnSpc>
                  <a:spcBef>
                    <a:spcPct val="0"/>
                  </a:spcBef>
                </a:pPr>
                <a:endParaRPr/>
              </a:p>
            </p:txBody>
          </p:sp>
        </p:grpSp>
        <p:sp>
          <p:nvSpPr>
            <p:cNvPr id="14" name="Freeform 14"/>
            <p:cNvSpPr/>
            <p:nvPr/>
          </p:nvSpPr>
          <p:spPr>
            <a:xfrm>
              <a:off x="357057" y="319089"/>
              <a:ext cx="497973" cy="511397"/>
            </a:xfrm>
            <a:custGeom>
              <a:avLst/>
              <a:gdLst/>
              <a:ahLst/>
              <a:cxnLst/>
              <a:rect l="l" t="t" r="r" b="b"/>
              <a:pathLst>
                <a:path w="497973" h="511397">
                  <a:moveTo>
                    <a:pt x="0" y="0"/>
                  </a:moveTo>
                  <a:lnTo>
                    <a:pt x="497973" y="0"/>
                  </a:lnTo>
                  <a:lnTo>
                    <a:pt x="497973" y="511397"/>
                  </a:lnTo>
                  <a:lnTo>
                    <a:pt x="0" y="5113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15" name="TextBox 15"/>
          <p:cNvSpPr txBox="1"/>
          <p:nvPr/>
        </p:nvSpPr>
        <p:spPr>
          <a:xfrm>
            <a:off x="754515" y="442763"/>
            <a:ext cx="14307439" cy="863600"/>
          </a:xfrm>
          <a:prstGeom prst="rect">
            <a:avLst/>
          </a:prstGeom>
        </p:spPr>
        <p:txBody>
          <a:bodyPr lIns="0" tIns="0" rIns="0" bIns="0" rtlCol="0" anchor="t">
            <a:spAutoFit/>
          </a:bodyPr>
          <a:lstStyle/>
          <a:p>
            <a:pPr>
              <a:lnSpc>
                <a:spcPts val="7000"/>
              </a:lnSpc>
            </a:pPr>
            <a:r>
              <a:rPr lang="en-US" sz="5000">
                <a:solidFill>
                  <a:srgbClr val="004AAD"/>
                </a:solidFill>
                <a:latin typeface="League Spartan"/>
              </a:rPr>
              <a:t>Overview of Our CRM complexity analyzer</a:t>
            </a:r>
          </a:p>
        </p:txBody>
      </p:sp>
      <p:sp>
        <p:nvSpPr>
          <p:cNvPr id="16" name="TextBox 16"/>
          <p:cNvSpPr txBox="1"/>
          <p:nvPr/>
        </p:nvSpPr>
        <p:spPr>
          <a:xfrm>
            <a:off x="504771" y="2328755"/>
            <a:ext cx="6262567" cy="1057275"/>
          </a:xfrm>
          <a:prstGeom prst="rect">
            <a:avLst/>
          </a:prstGeom>
        </p:spPr>
        <p:txBody>
          <a:bodyPr lIns="0" tIns="0" rIns="0" bIns="0" rtlCol="0" anchor="t">
            <a:spAutoFit/>
          </a:bodyPr>
          <a:lstStyle/>
          <a:p>
            <a:pPr algn="ctr">
              <a:lnSpc>
                <a:spcPts val="4200"/>
              </a:lnSpc>
            </a:pPr>
            <a:r>
              <a:rPr lang="en-US" sz="3000">
                <a:solidFill>
                  <a:srgbClr val="000000"/>
                </a:solidFill>
                <a:latin typeface="Glacial Indifference"/>
              </a:rPr>
              <a:t>Volume of object in each components of Integrated CRM.</a:t>
            </a:r>
          </a:p>
        </p:txBody>
      </p:sp>
      <p:grpSp>
        <p:nvGrpSpPr>
          <p:cNvPr id="17" name="Group 17"/>
          <p:cNvGrpSpPr/>
          <p:nvPr/>
        </p:nvGrpSpPr>
        <p:grpSpPr>
          <a:xfrm>
            <a:off x="498646" y="7049679"/>
            <a:ext cx="1779132" cy="584890"/>
            <a:chOff x="0" y="0"/>
            <a:chExt cx="2372177" cy="779853"/>
          </a:xfrm>
        </p:grpSpPr>
        <p:sp>
          <p:nvSpPr>
            <p:cNvPr id="18" name="Freeform 18"/>
            <p:cNvSpPr/>
            <p:nvPr/>
          </p:nvSpPr>
          <p:spPr>
            <a:xfrm>
              <a:off x="0" y="0"/>
              <a:ext cx="2372177" cy="779853"/>
            </a:xfrm>
            <a:custGeom>
              <a:avLst/>
              <a:gdLst/>
              <a:ahLst/>
              <a:cxnLst/>
              <a:rect l="l" t="t" r="r" b="b"/>
              <a:pathLst>
                <a:path w="2372177" h="779853">
                  <a:moveTo>
                    <a:pt x="0" y="0"/>
                  </a:moveTo>
                  <a:lnTo>
                    <a:pt x="2372177" y="0"/>
                  </a:lnTo>
                  <a:lnTo>
                    <a:pt x="2372177" y="779853"/>
                  </a:lnTo>
                  <a:lnTo>
                    <a:pt x="0" y="77985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9" name="TextBox 19"/>
            <p:cNvSpPr txBox="1"/>
            <p:nvPr/>
          </p:nvSpPr>
          <p:spPr>
            <a:xfrm>
              <a:off x="841535" y="136504"/>
              <a:ext cx="689107" cy="459221"/>
            </a:xfrm>
            <a:prstGeom prst="rect">
              <a:avLst/>
            </a:prstGeom>
          </p:spPr>
          <p:txBody>
            <a:bodyPr lIns="0" tIns="0" rIns="0" bIns="0" rtlCol="0" anchor="t">
              <a:spAutoFit/>
            </a:bodyPr>
            <a:lstStyle/>
            <a:p>
              <a:pPr algn="ctr">
                <a:lnSpc>
                  <a:spcPts val="2860"/>
                </a:lnSpc>
              </a:pPr>
              <a:r>
                <a:rPr lang="en-US" sz="2043">
                  <a:solidFill>
                    <a:srgbClr val="000000"/>
                  </a:solidFill>
                  <a:latin typeface="Canva Sans Bold"/>
                </a:rPr>
                <a:t>Low</a:t>
              </a:r>
            </a:p>
          </p:txBody>
        </p:sp>
      </p:grpSp>
      <p:grpSp>
        <p:nvGrpSpPr>
          <p:cNvPr id="20" name="Group 20"/>
          <p:cNvGrpSpPr/>
          <p:nvPr/>
        </p:nvGrpSpPr>
        <p:grpSpPr>
          <a:xfrm>
            <a:off x="2786189" y="7084886"/>
            <a:ext cx="1564948" cy="514476"/>
            <a:chOff x="0" y="0"/>
            <a:chExt cx="2086597" cy="685969"/>
          </a:xfrm>
        </p:grpSpPr>
        <p:sp>
          <p:nvSpPr>
            <p:cNvPr id="21" name="Freeform 21"/>
            <p:cNvSpPr/>
            <p:nvPr/>
          </p:nvSpPr>
          <p:spPr>
            <a:xfrm>
              <a:off x="0" y="0"/>
              <a:ext cx="2086597" cy="685969"/>
            </a:xfrm>
            <a:custGeom>
              <a:avLst/>
              <a:gdLst/>
              <a:ahLst/>
              <a:cxnLst/>
              <a:rect l="l" t="t" r="r" b="b"/>
              <a:pathLst>
                <a:path w="2086597" h="685969">
                  <a:moveTo>
                    <a:pt x="0" y="0"/>
                  </a:moveTo>
                  <a:lnTo>
                    <a:pt x="2086597" y="0"/>
                  </a:lnTo>
                  <a:lnTo>
                    <a:pt x="2086597" y="685969"/>
                  </a:lnTo>
                  <a:lnTo>
                    <a:pt x="0" y="685969"/>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2" name="TextBox 22"/>
            <p:cNvSpPr txBox="1"/>
            <p:nvPr/>
          </p:nvSpPr>
          <p:spPr>
            <a:xfrm>
              <a:off x="435158" y="133387"/>
              <a:ext cx="1216280" cy="390620"/>
            </a:xfrm>
            <a:prstGeom prst="rect">
              <a:avLst/>
            </a:prstGeom>
          </p:spPr>
          <p:txBody>
            <a:bodyPr lIns="0" tIns="0" rIns="0" bIns="0" rtlCol="0" anchor="t">
              <a:spAutoFit/>
            </a:bodyPr>
            <a:lstStyle/>
            <a:p>
              <a:pPr algn="ctr">
                <a:lnSpc>
                  <a:spcPts val="2515"/>
                </a:lnSpc>
              </a:pPr>
              <a:r>
                <a:rPr lang="en-US" sz="1797">
                  <a:solidFill>
                    <a:srgbClr val="000000"/>
                  </a:solidFill>
                  <a:latin typeface="Canva Sans Bold"/>
                </a:rPr>
                <a:t>Medium</a:t>
              </a:r>
            </a:p>
          </p:txBody>
        </p:sp>
      </p:grpSp>
      <p:grpSp>
        <p:nvGrpSpPr>
          <p:cNvPr id="23" name="Group 23"/>
          <p:cNvGrpSpPr/>
          <p:nvPr/>
        </p:nvGrpSpPr>
        <p:grpSpPr>
          <a:xfrm>
            <a:off x="4859546" y="7065947"/>
            <a:ext cx="1680167" cy="552355"/>
            <a:chOff x="0" y="0"/>
            <a:chExt cx="2240223" cy="736473"/>
          </a:xfrm>
        </p:grpSpPr>
        <p:sp>
          <p:nvSpPr>
            <p:cNvPr id="24" name="Freeform 24"/>
            <p:cNvSpPr/>
            <p:nvPr/>
          </p:nvSpPr>
          <p:spPr>
            <a:xfrm>
              <a:off x="0" y="0"/>
              <a:ext cx="2240223" cy="736473"/>
            </a:xfrm>
            <a:custGeom>
              <a:avLst/>
              <a:gdLst/>
              <a:ahLst/>
              <a:cxnLst/>
              <a:rect l="l" t="t" r="r" b="b"/>
              <a:pathLst>
                <a:path w="2240223" h="736473">
                  <a:moveTo>
                    <a:pt x="0" y="0"/>
                  </a:moveTo>
                  <a:lnTo>
                    <a:pt x="2240223" y="0"/>
                  </a:lnTo>
                  <a:lnTo>
                    <a:pt x="2240223" y="736473"/>
                  </a:lnTo>
                  <a:lnTo>
                    <a:pt x="0" y="73647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5" name="TextBox 25"/>
            <p:cNvSpPr txBox="1"/>
            <p:nvPr/>
          </p:nvSpPr>
          <p:spPr>
            <a:xfrm>
              <a:off x="749511" y="126261"/>
              <a:ext cx="741201" cy="436326"/>
            </a:xfrm>
            <a:prstGeom prst="rect">
              <a:avLst/>
            </a:prstGeom>
          </p:spPr>
          <p:txBody>
            <a:bodyPr lIns="0" tIns="0" rIns="0" bIns="0" rtlCol="0" anchor="t">
              <a:spAutoFit/>
            </a:bodyPr>
            <a:lstStyle/>
            <a:p>
              <a:pPr algn="ctr">
                <a:lnSpc>
                  <a:spcPts val="2701"/>
                </a:lnSpc>
              </a:pPr>
              <a:r>
                <a:rPr lang="en-US" sz="1929">
                  <a:solidFill>
                    <a:srgbClr val="000000"/>
                  </a:solidFill>
                  <a:latin typeface="Canva Sans Bold"/>
                </a:rPr>
                <a:t>High</a:t>
              </a:r>
            </a:p>
          </p:txBody>
        </p:sp>
      </p:grpSp>
      <p:sp>
        <p:nvSpPr>
          <p:cNvPr id="26" name="TextBox 26"/>
          <p:cNvSpPr txBox="1"/>
          <p:nvPr/>
        </p:nvSpPr>
        <p:spPr>
          <a:xfrm>
            <a:off x="827318" y="5578108"/>
            <a:ext cx="5383724" cy="523875"/>
          </a:xfrm>
          <a:prstGeom prst="rect">
            <a:avLst/>
          </a:prstGeom>
        </p:spPr>
        <p:txBody>
          <a:bodyPr lIns="0" tIns="0" rIns="0" bIns="0" rtlCol="0" anchor="t">
            <a:spAutoFit/>
          </a:bodyPr>
          <a:lstStyle/>
          <a:p>
            <a:pPr algn="ctr">
              <a:lnSpc>
                <a:spcPts val="4200"/>
              </a:lnSpc>
            </a:pPr>
            <a:r>
              <a:rPr lang="en-US" sz="3000">
                <a:solidFill>
                  <a:srgbClr val="1A1A1A"/>
                </a:solidFill>
                <a:latin typeface="Glacial Indifference"/>
              </a:rPr>
              <a:t>Risk Level of CRM Indicator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2"/>
            <a:stretch>
              <a:fillRect/>
            </a:stretch>
          </a:blipFill>
        </p:spPr>
      </p:sp>
      <p:grpSp>
        <p:nvGrpSpPr>
          <p:cNvPr id="3" name="Group 3"/>
          <p:cNvGrpSpPr/>
          <p:nvPr/>
        </p:nvGrpSpPr>
        <p:grpSpPr>
          <a:xfrm>
            <a:off x="547449" y="1625468"/>
            <a:ext cx="7516344" cy="3654048"/>
            <a:chOff x="0" y="0"/>
            <a:chExt cx="2454936" cy="1193459"/>
          </a:xfrm>
        </p:grpSpPr>
        <p:sp>
          <p:nvSpPr>
            <p:cNvPr id="4" name="Freeform 4"/>
            <p:cNvSpPr/>
            <p:nvPr/>
          </p:nvSpPr>
          <p:spPr>
            <a:xfrm>
              <a:off x="0" y="0"/>
              <a:ext cx="2454936" cy="1193459"/>
            </a:xfrm>
            <a:custGeom>
              <a:avLst/>
              <a:gdLst/>
              <a:ahLst/>
              <a:cxnLst/>
              <a:rect l="l" t="t" r="r" b="b"/>
              <a:pathLst>
                <a:path w="2454936" h="1193459">
                  <a:moveTo>
                    <a:pt x="52531" y="0"/>
                  </a:moveTo>
                  <a:lnTo>
                    <a:pt x="2402405" y="0"/>
                  </a:lnTo>
                  <a:cubicBezTo>
                    <a:pt x="2431417" y="0"/>
                    <a:pt x="2454936" y="23519"/>
                    <a:pt x="2454936" y="52531"/>
                  </a:cubicBezTo>
                  <a:lnTo>
                    <a:pt x="2454936" y="1140929"/>
                  </a:lnTo>
                  <a:cubicBezTo>
                    <a:pt x="2454936" y="1154861"/>
                    <a:pt x="2449401" y="1168222"/>
                    <a:pt x="2439550" y="1178074"/>
                  </a:cubicBezTo>
                  <a:cubicBezTo>
                    <a:pt x="2429698" y="1187925"/>
                    <a:pt x="2416337" y="1193459"/>
                    <a:pt x="2402405" y="1193459"/>
                  </a:cubicBezTo>
                  <a:lnTo>
                    <a:pt x="52531" y="1193459"/>
                  </a:lnTo>
                  <a:cubicBezTo>
                    <a:pt x="23519" y="1193459"/>
                    <a:pt x="0" y="1169941"/>
                    <a:pt x="0" y="1140929"/>
                  </a:cubicBezTo>
                  <a:lnTo>
                    <a:pt x="0" y="52531"/>
                  </a:lnTo>
                  <a:cubicBezTo>
                    <a:pt x="0" y="38599"/>
                    <a:pt x="5534" y="25237"/>
                    <a:pt x="15386" y="15386"/>
                  </a:cubicBezTo>
                  <a:cubicBezTo>
                    <a:pt x="25237" y="5534"/>
                    <a:pt x="38599" y="0"/>
                    <a:pt x="52531" y="0"/>
                  </a:cubicBezTo>
                  <a:close/>
                </a:path>
              </a:pathLst>
            </a:custGeom>
            <a:solidFill>
              <a:srgbClr val="969696"/>
            </a:solidFill>
          </p:spPr>
        </p:sp>
        <p:sp>
          <p:nvSpPr>
            <p:cNvPr id="5" name="TextBox 5"/>
            <p:cNvSpPr txBox="1"/>
            <p:nvPr/>
          </p:nvSpPr>
          <p:spPr>
            <a:xfrm>
              <a:off x="0" y="-28575"/>
              <a:ext cx="2454936" cy="1222034"/>
            </a:xfrm>
            <a:prstGeom prst="rect">
              <a:avLst/>
            </a:prstGeom>
          </p:spPr>
          <p:txBody>
            <a:bodyPr lIns="50800" tIns="50800" rIns="50800" bIns="50800" rtlCol="0" anchor="ctr"/>
            <a:lstStyle/>
            <a:p>
              <a:pPr algn="ctr">
                <a:lnSpc>
                  <a:spcPts val="2265"/>
                </a:lnSpc>
              </a:pPr>
              <a:endParaRPr/>
            </a:p>
          </p:txBody>
        </p:sp>
      </p:grpSp>
      <p:sp>
        <p:nvSpPr>
          <p:cNvPr id="6" name="Freeform 6"/>
          <p:cNvSpPr/>
          <p:nvPr/>
        </p:nvSpPr>
        <p:spPr>
          <a:xfrm>
            <a:off x="1028700" y="1226316"/>
            <a:ext cx="7768520" cy="3560572"/>
          </a:xfrm>
          <a:custGeom>
            <a:avLst/>
            <a:gdLst/>
            <a:ahLst/>
            <a:cxnLst/>
            <a:rect l="l" t="t" r="r" b="b"/>
            <a:pathLst>
              <a:path w="7768520" h="3560572">
                <a:moveTo>
                  <a:pt x="0" y="0"/>
                </a:moveTo>
                <a:lnTo>
                  <a:pt x="7768520" y="0"/>
                </a:lnTo>
                <a:lnTo>
                  <a:pt x="7768520" y="3560572"/>
                </a:lnTo>
                <a:lnTo>
                  <a:pt x="0" y="3560572"/>
                </a:lnTo>
                <a:lnTo>
                  <a:pt x="0" y="0"/>
                </a:lnTo>
                <a:close/>
              </a:path>
            </a:pathLst>
          </a:custGeom>
          <a:blipFill>
            <a:blip r:embed="rId3"/>
            <a:stretch>
              <a:fillRect/>
            </a:stretch>
          </a:blipFill>
          <a:ln w="38100" cap="rnd">
            <a:solidFill>
              <a:srgbClr val="000000"/>
            </a:solidFill>
            <a:prstDash val="solid"/>
            <a:round/>
          </a:ln>
        </p:spPr>
      </p:sp>
      <p:grpSp>
        <p:nvGrpSpPr>
          <p:cNvPr id="7" name="Group 7"/>
          <p:cNvGrpSpPr/>
          <p:nvPr/>
        </p:nvGrpSpPr>
        <p:grpSpPr>
          <a:xfrm>
            <a:off x="9411074" y="5675591"/>
            <a:ext cx="7499251" cy="3582709"/>
            <a:chOff x="0" y="0"/>
            <a:chExt cx="2702108" cy="1290911"/>
          </a:xfrm>
        </p:grpSpPr>
        <p:sp>
          <p:nvSpPr>
            <p:cNvPr id="8" name="Freeform 8"/>
            <p:cNvSpPr/>
            <p:nvPr/>
          </p:nvSpPr>
          <p:spPr>
            <a:xfrm>
              <a:off x="0" y="0"/>
              <a:ext cx="2702108" cy="1290911"/>
            </a:xfrm>
            <a:custGeom>
              <a:avLst/>
              <a:gdLst/>
              <a:ahLst/>
              <a:cxnLst/>
              <a:rect l="l" t="t" r="r" b="b"/>
              <a:pathLst>
                <a:path w="2702108" h="1290911">
                  <a:moveTo>
                    <a:pt x="52650" y="0"/>
                  </a:moveTo>
                  <a:lnTo>
                    <a:pt x="2649457" y="0"/>
                  </a:lnTo>
                  <a:cubicBezTo>
                    <a:pt x="2663421" y="0"/>
                    <a:pt x="2676813" y="5547"/>
                    <a:pt x="2686687" y="15421"/>
                  </a:cubicBezTo>
                  <a:cubicBezTo>
                    <a:pt x="2696560" y="25295"/>
                    <a:pt x="2702108" y="38687"/>
                    <a:pt x="2702108" y="52650"/>
                  </a:cubicBezTo>
                  <a:lnTo>
                    <a:pt x="2702108" y="1238261"/>
                  </a:lnTo>
                  <a:cubicBezTo>
                    <a:pt x="2702108" y="1252224"/>
                    <a:pt x="2696560" y="1265616"/>
                    <a:pt x="2686687" y="1275490"/>
                  </a:cubicBezTo>
                  <a:cubicBezTo>
                    <a:pt x="2676813" y="1285364"/>
                    <a:pt x="2663421" y="1290911"/>
                    <a:pt x="2649457" y="1290911"/>
                  </a:cubicBezTo>
                  <a:lnTo>
                    <a:pt x="52650" y="1290911"/>
                  </a:lnTo>
                  <a:cubicBezTo>
                    <a:pt x="38687" y="1290911"/>
                    <a:pt x="25295" y="1285364"/>
                    <a:pt x="15421" y="1275490"/>
                  </a:cubicBezTo>
                  <a:cubicBezTo>
                    <a:pt x="5547" y="1265616"/>
                    <a:pt x="0" y="1252224"/>
                    <a:pt x="0" y="1238261"/>
                  </a:cubicBezTo>
                  <a:lnTo>
                    <a:pt x="0" y="52650"/>
                  </a:lnTo>
                  <a:cubicBezTo>
                    <a:pt x="0" y="38687"/>
                    <a:pt x="5547" y="25295"/>
                    <a:pt x="15421" y="15421"/>
                  </a:cubicBezTo>
                  <a:cubicBezTo>
                    <a:pt x="25295" y="5547"/>
                    <a:pt x="38687" y="0"/>
                    <a:pt x="52650" y="0"/>
                  </a:cubicBezTo>
                  <a:close/>
                </a:path>
              </a:pathLst>
            </a:custGeom>
            <a:solidFill>
              <a:srgbClr val="969696"/>
            </a:solidFill>
          </p:spPr>
        </p:sp>
        <p:sp>
          <p:nvSpPr>
            <p:cNvPr id="9" name="TextBox 9"/>
            <p:cNvSpPr txBox="1"/>
            <p:nvPr/>
          </p:nvSpPr>
          <p:spPr>
            <a:xfrm>
              <a:off x="0" y="-28575"/>
              <a:ext cx="2702108" cy="1319486"/>
            </a:xfrm>
            <a:prstGeom prst="rect">
              <a:avLst/>
            </a:prstGeom>
          </p:spPr>
          <p:txBody>
            <a:bodyPr lIns="50800" tIns="50800" rIns="50800" bIns="50800" rtlCol="0" anchor="ctr"/>
            <a:lstStyle/>
            <a:p>
              <a:pPr algn="ctr">
                <a:lnSpc>
                  <a:spcPts val="2265"/>
                </a:lnSpc>
              </a:pPr>
              <a:endParaRPr/>
            </a:p>
          </p:txBody>
        </p:sp>
      </p:grpSp>
      <p:sp>
        <p:nvSpPr>
          <p:cNvPr id="10" name="Freeform 10"/>
          <p:cNvSpPr/>
          <p:nvPr/>
        </p:nvSpPr>
        <p:spPr>
          <a:xfrm>
            <a:off x="8918575" y="4956326"/>
            <a:ext cx="7662234" cy="3932368"/>
          </a:xfrm>
          <a:custGeom>
            <a:avLst/>
            <a:gdLst/>
            <a:ahLst/>
            <a:cxnLst/>
            <a:rect l="l" t="t" r="r" b="b"/>
            <a:pathLst>
              <a:path w="7662234" h="3932368">
                <a:moveTo>
                  <a:pt x="0" y="0"/>
                </a:moveTo>
                <a:lnTo>
                  <a:pt x="7662234" y="0"/>
                </a:lnTo>
                <a:lnTo>
                  <a:pt x="7662234" y="3932368"/>
                </a:lnTo>
                <a:lnTo>
                  <a:pt x="0" y="3932368"/>
                </a:lnTo>
                <a:lnTo>
                  <a:pt x="0" y="0"/>
                </a:lnTo>
                <a:close/>
              </a:path>
            </a:pathLst>
          </a:custGeom>
          <a:blipFill>
            <a:blip r:embed="rId4"/>
            <a:stretch>
              <a:fillRect l="-3375" t="-9060" r="-2630" b="-7125"/>
            </a:stretch>
          </a:blipFill>
          <a:ln w="38100" cap="rnd">
            <a:solidFill>
              <a:srgbClr val="000000"/>
            </a:solidFill>
            <a:prstDash val="solid"/>
            <a:round/>
          </a:ln>
        </p:spPr>
      </p:sp>
      <p:sp>
        <p:nvSpPr>
          <p:cNvPr id="11" name="TextBox 11"/>
          <p:cNvSpPr txBox="1"/>
          <p:nvPr/>
        </p:nvSpPr>
        <p:spPr>
          <a:xfrm>
            <a:off x="9284242" y="1926127"/>
            <a:ext cx="8851829" cy="2346601"/>
          </a:xfrm>
          <a:prstGeom prst="rect">
            <a:avLst/>
          </a:prstGeom>
        </p:spPr>
        <p:txBody>
          <a:bodyPr lIns="0" tIns="0" rIns="0" bIns="0" rtlCol="0" anchor="t">
            <a:spAutoFit/>
          </a:bodyPr>
          <a:lstStyle/>
          <a:p>
            <a:pPr algn="ctr">
              <a:lnSpc>
                <a:spcPts val="3723"/>
              </a:lnSpc>
              <a:spcBef>
                <a:spcPct val="0"/>
              </a:spcBef>
            </a:pPr>
            <a:r>
              <a:rPr lang="en-US" sz="2659">
                <a:solidFill>
                  <a:srgbClr val="000000"/>
                </a:solidFill>
                <a:latin typeface="Glacial Indifference"/>
              </a:rPr>
              <a:t>The Complexity Analyzer tool provides detailed insights into each Apex class and Trigger in Veeva/Salesforce CRM. It analyzes factors like conditional counts, DML query usage, and loop counts, enabling users to optimize performance and efficiency quickly.</a:t>
            </a:r>
          </a:p>
        </p:txBody>
      </p:sp>
      <p:sp>
        <p:nvSpPr>
          <p:cNvPr id="12" name="TextBox 12"/>
          <p:cNvSpPr txBox="1"/>
          <p:nvPr/>
        </p:nvSpPr>
        <p:spPr>
          <a:xfrm>
            <a:off x="10435250" y="923925"/>
            <a:ext cx="6145560" cy="863600"/>
          </a:xfrm>
          <a:prstGeom prst="rect">
            <a:avLst/>
          </a:prstGeom>
        </p:spPr>
        <p:txBody>
          <a:bodyPr lIns="0" tIns="0" rIns="0" bIns="0" rtlCol="0" anchor="t">
            <a:spAutoFit/>
          </a:bodyPr>
          <a:lstStyle/>
          <a:p>
            <a:pPr algn="ctr">
              <a:lnSpc>
                <a:spcPts val="7000"/>
              </a:lnSpc>
            </a:pPr>
            <a:r>
              <a:rPr lang="en-US" sz="5000">
                <a:solidFill>
                  <a:srgbClr val="004AAD"/>
                </a:solidFill>
                <a:latin typeface="League Spartan"/>
              </a:rPr>
              <a:t>Complexity Rating</a:t>
            </a:r>
          </a:p>
        </p:txBody>
      </p:sp>
      <p:sp>
        <p:nvSpPr>
          <p:cNvPr id="13" name="TextBox 13"/>
          <p:cNvSpPr txBox="1"/>
          <p:nvPr/>
        </p:nvSpPr>
        <p:spPr>
          <a:xfrm>
            <a:off x="250380" y="6972171"/>
            <a:ext cx="8428232" cy="932399"/>
          </a:xfrm>
          <a:prstGeom prst="rect">
            <a:avLst/>
          </a:prstGeom>
        </p:spPr>
        <p:txBody>
          <a:bodyPr lIns="0" tIns="0" rIns="0" bIns="0" rtlCol="0" anchor="t">
            <a:spAutoFit/>
          </a:bodyPr>
          <a:lstStyle/>
          <a:p>
            <a:pPr algn="ctr">
              <a:lnSpc>
                <a:spcPts val="3723"/>
              </a:lnSpc>
              <a:spcBef>
                <a:spcPct val="0"/>
              </a:spcBef>
            </a:pPr>
            <a:r>
              <a:rPr lang="en-US" sz="2659">
                <a:solidFill>
                  <a:srgbClr val="000000"/>
                </a:solidFill>
                <a:latin typeface="Glacial Indifference"/>
              </a:rPr>
              <a:t>Complexity analyzer allows users to get the count of integrations &amp; end-point URL of connected application</a:t>
            </a:r>
          </a:p>
        </p:txBody>
      </p:sp>
      <p:sp>
        <p:nvSpPr>
          <p:cNvPr id="14" name="TextBox 14"/>
          <p:cNvSpPr txBox="1"/>
          <p:nvPr/>
        </p:nvSpPr>
        <p:spPr>
          <a:xfrm>
            <a:off x="1024988" y="5974191"/>
            <a:ext cx="6184999" cy="863600"/>
          </a:xfrm>
          <a:prstGeom prst="rect">
            <a:avLst/>
          </a:prstGeom>
        </p:spPr>
        <p:txBody>
          <a:bodyPr lIns="0" tIns="0" rIns="0" bIns="0" rtlCol="0" anchor="t">
            <a:spAutoFit/>
          </a:bodyPr>
          <a:lstStyle/>
          <a:p>
            <a:pPr algn="ctr">
              <a:lnSpc>
                <a:spcPts val="7000"/>
              </a:lnSpc>
            </a:pPr>
            <a:r>
              <a:rPr lang="en-US" sz="5000">
                <a:solidFill>
                  <a:srgbClr val="004AAD"/>
                </a:solidFill>
                <a:latin typeface="League Spartan"/>
              </a:rPr>
              <a:t>Integrations Count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64070" y="5722110"/>
            <a:ext cx="7193567" cy="3435838"/>
            <a:chOff x="0" y="0"/>
            <a:chExt cx="1827408" cy="872819"/>
          </a:xfrm>
        </p:grpSpPr>
        <p:sp>
          <p:nvSpPr>
            <p:cNvPr id="3" name="Freeform 3"/>
            <p:cNvSpPr/>
            <p:nvPr/>
          </p:nvSpPr>
          <p:spPr>
            <a:xfrm>
              <a:off x="0" y="0"/>
              <a:ext cx="1827408" cy="872819"/>
            </a:xfrm>
            <a:custGeom>
              <a:avLst/>
              <a:gdLst/>
              <a:ahLst/>
              <a:cxnLst/>
              <a:rect l="l" t="t" r="r" b="b"/>
              <a:pathLst>
                <a:path w="1827408" h="872819">
                  <a:moveTo>
                    <a:pt x="54888" y="0"/>
                  </a:moveTo>
                  <a:lnTo>
                    <a:pt x="1772521" y="0"/>
                  </a:lnTo>
                  <a:cubicBezTo>
                    <a:pt x="1802834" y="0"/>
                    <a:pt x="1827408" y="24574"/>
                    <a:pt x="1827408" y="54888"/>
                  </a:cubicBezTo>
                  <a:lnTo>
                    <a:pt x="1827408" y="817931"/>
                  </a:lnTo>
                  <a:cubicBezTo>
                    <a:pt x="1827408" y="848245"/>
                    <a:pt x="1802834" y="872819"/>
                    <a:pt x="1772521" y="872819"/>
                  </a:cubicBezTo>
                  <a:lnTo>
                    <a:pt x="54888" y="872819"/>
                  </a:lnTo>
                  <a:cubicBezTo>
                    <a:pt x="24574" y="872819"/>
                    <a:pt x="0" y="848245"/>
                    <a:pt x="0" y="817931"/>
                  </a:cubicBezTo>
                  <a:lnTo>
                    <a:pt x="0" y="54888"/>
                  </a:lnTo>
                  <a:cubicBezTo>
                    <a:pt x="0" y="24574"/>
                    <a:pt x="24574" y="0"/>
                    <a:pt x="54888" y="0"/>
                  </a:cubicBezTo>
                  <a:close/>
                </a:path>
              </a:pathLst>
            </a:custGeom>
            <a:solidFill>
              <a:srgbClr val="727171"/>
            </a:solidFill>
          </p:spPr>
        </p:sp>
        <p:sp>
          <p:nvSpPr>
            <p:cNvPr id="4" name="TextBox 4"/>
            <p:cNvSpPr txBox="1"/>
            <p:nvPr/>
          </p:nvSpPr>
          <p:spPr>
            <a:xfrm>
              <a:off x="0" y="-28575"/>
              <a:ext cx="1827408" cy="901394"/>
            </a:xfrm>
            <a:prstGeom prst="rect">
              <a:avLst/>
            </a:prstGeom>
          </p:spPr>
          <p:txBody>
            <a:bodyPr lIns="50800" tIns="50800" rIns="50800" bIns="50800" rtlCol="0" anchor="ctr"/>
            <a:lstStyle/>
            <a:p>
              <a:pPr algn="ctr">
                <a:lnSpc>
                  <a:spcPts val="2265"/>
                </a:lnSpc>
              </a:pPr>
              <a:endParaRPr/>
            </a:p>
          </p:txBody>
        </p:sp>
      </p:grpSp>
      <p:sp>
        <p:nvSpPr>
          <p:cNvPr id="5" name="Freeform 5"/>
          <p:cNvSpPr/>
          <p:nvPr/>
        </p:nvSpPr>
        <p:spPr>
          <a:xfrm>
            <a:off x="10252611" y="5083864"/>
            <a:ext cx="6905026" cy="3848529"/>
          </a:xfrm>
          <a:custGeom>
            <a:avLst/>
            <a:gdLst/>
            <a:ahLst/>
            <a:cxnLst/>
            <a:rect l="l" t="t" r="r" b="b"/>
            <a:pathLst>
              <a:path w="6905026" h="3848529">
                <a:moveTo>
                  <a:pt x="0" y="0"/>
                </a:moveTo>
                <a:lnTo>
                  <a:pt x="6905026" y="0"/>
                </a:lnTo>
                <a:lnTo>
                  <a:pt x="6905026" y="3848529"/>
                </a:lnTo>
                <a:lnTo>
                  <a:pt x="0" y="3848529"/>
                </a:lnTo>
                <a:lnTo>
                  <a:pt x="0" y="0"/>
                </a:lnTo>
                <a:close/>
              </a:path>
            </a:pathLst>
          </a:custGeom>
          <a:blipFill>
            <a:blip r:embed="rId2"/>
            <a:stretch>
              <a:fillRect l="-5970" t="-3960" r="-1867" b="-4874"/>
            </a:stretch>
          </a:blipFill>
          <a:ln w="38100" cap="rnd">
            <a:solidFill>
              <a:srgbClr val="000000"/>
            </a:solidFill>
            <a:prstDash val="solid"/>
            <a:round/>
          </a:ln>
        </p:spPr>
      </p:sp>
      <p:sp>
        <p:nvSpPr>
          <p:cNvPr id="6" name="Freeform 6"/>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3"/>
            <a:stretch>
              <a:fillRect/>
            </a:stretch>
          </a:blipFill>
        </p:spPr>
      </p:sp>
      <p:grpSp>
        <p:nvGrpSpPr>
          <p:cNvPr id="7" name="Group 7"/>
          <p:cNvGrpSpPr/>
          <p:nvPr/>
        </p:nvGrpSpPr>
        <p:grpSpPr>
          <a:xfrm>
            <a:off x="759333" y="2473148"/>
            <a:ext cx="6329596" cy="3023183"/>
            <a:chOff x="0" y="0"/>
            <a:chExt cx="1827408" cy="872819"/>
          </a:xfrm>
        </p:grpSpPr>
        <p:sp>
          <p:nvSpPr>
            <p:cNvPr id="8" name="Freeform 8"/>
            <p:cNvSpPr/>
            <p:nvPr/>
          </p:nvSpPr>
          <p:spPr>
            <a:xfrm>
              <a:off x="0" y="0"/>
              <a:ext cx="1827408" cy="872819"/>
            </a:xfrm>
            <a:custGeom>
              <a:avLst/>
              <a:gdLst/>
              <a:ahLst/>
              <a:cxnLst/>
              <a:rect l="l" t="t" r="r" b="b"/>
              <a:pathLst>
                <a:path w="1827408" h="872819">
                  <a:moveTo>
                    <a:pt x="62380" y="0"/>
                  </a:moveTo>
                  <a:lnTo>
                    <a:pt x="1765029" y="0"/>
                  </a:lnTo>
                  <a:cubicBezTo>
                    <a:pt x="1781573" y="0"/>
                    <a:pt x="1797439" y="6572"/>
                    <a:pt x="1809138" y="18271"/>
                  </a:cubicBezTo>
                  <a:cubicBezTo>
                    <a:pt x="1820836" y="29969"/>
                    <a:pt x="1827408" y="45836"/>
                    <a:pt x="1827408" y="62380"/>
                  </a:cubicBezTo>
                  <a:lnTo>
                    <a:pt x="1827408" y="810439"/>
                  </a:lnTo>
                  <a:cubicBezTo>
                    <a:pt x="1827408" y="826983"/>
                    <a:pt x="1820836" y="842850"/>
                    <a:pt x="1809138" y="854548"/>
                  </a:cubicBezTo>
                  <a:cubicBezTo>
                    <a:pt x="1797439" y="866247"/>
                    <a:pt x="1781573" y="872819"/>
                    <a:pt x="1765029" y="872819"/>
                  </a:cubicBezTo>
                  <a:lnTo>
                    <a:pt x="62380" y="872819"/>
                  </a:lnTo>
                  <a:cubicBezTo>
                    <a:pt x="45836" y="872819"/>
                    <a:pt x="29969" y="866247"/>
                    <a:pt x="18271" y="854548"/>
                  </a:cubicBezTo>
                  <a:cubicBezTo>
                    <a:pt x="6572" y="842850"/>
                    <a:pt x="0" y="826983"/>
                    <a:pt x="0" y="810439"/>
                  </a:cubicBezTo>
                  <a:lnTo>
                    <a:pt x="0" y="62380"/>
                  </a:lnTo>
                  <a:cubicBezTo>
                    <a:pt x="0" y="45836"/>
                    <a:pt x="6572" y="29969"/>
                    <a:pt x="18271" y="18271"/>
                  </a:cubicBezTo>
                  <a:cubicBezTo>
                    <a:pt x="29969" y="6572"/>
                    <a:pt x="45836" y="0"/>
                    <a:pt x="62380" y="0"/>
                  </a:cubicBezTo>
                  <a:close/>
                </a:path>
              </a:pathLst>
            </a:custGeom>
            <a:solidFill>
              <a:srgbClr val="727171"/>
            </a:solidFill>
          </p:spPr>
        </p:sp>
        <p:sp>
          <p:nvSpPr>
            <p:cNvPr id="9" name="TextBox 9"/>
            <p:cNvSpPr txBox="1"/>
            <p:nvPr/>
          </p:nvSpPr>
          <p:spPr>
            <a:xfrm>
              <a:off x="0" y="-28575"/>
              <a:ext cx="1827408" cy="901394"/>
            </a:xfrm>
            <a:prstGeom prst="rect">
              <a:avLst/>
            </a:prstGeom>
          </p:spPr>
          <p:txBody>
            <a:bodyPr lIns="50800" tIns="50800" rIns="50800" bIns="50800" rtlCol="0" anchor="ctr"/>
            <a:lstStyle/>
            <a:p>
              <a:pPr algn="ctr">
                <a:lnSpc>
                  <a:spcPts val="2265"/>
                </a:lnSpc>
              </a:pPr>
              <a:endParaRPr/>
            </a:p>
          </p:txBody>
        </p:sp>
      </p:grpSp>
      <p:sp>
        <p:nvSpPr>
          <p:cNvPr id="10" name="Freeform 10"/>
          <p:cNvSpPr/>
          <p:nvPr/>
        </p:nvSpPr>
        <p:spPr>
          <a:xfrm>
            <a:off x="1149990" y="2231972"/>
            <a:ext cx="7208326" cy="2851892"/>
          </a:xfrm>
          <a:custGeom>
            <a:avLst/>
            <a:gdLst/>
            <a:ahLst/>
            <a:cxnLst/>
            <a:rect l="l" t="t" r="r" b="b"/>
            <a:pathLst>
              <a:path w="7208326" h="2851892">
                <a:moveTo>
                  <a:pt x="0" y="0"/>
                </a:moveTo>
                <a:lnTo>
                  <a:pt x="7208326" y="0"/>
                </a:lnTo>
                <a:lnTo>
                  <a:pt x="7208326" y="2851892"/>
                </a:lnTo>
                <a:lnTo>
                  <a:pt x="0" y="2851892"/>
                </a:lnTo>
                <a:lnTo>
                  <a:pt x="0" y="0"/>
                </a:lnTo>
                <a:close/>
              </a:path>
            </a:pathLst>
          </a:custGeom>
          <a:blipFill>
            <a:blip r:embed="rId4"/>
            <a:stretch>
              <a:fillRect/>
            </a:stretch>
          </a:blipFill>
          <a:ln w="38100" cap="rnd">
            <a:solidFill>
              <a:srgbClr val="000000"/>
            </a:solidFill>
            <a:prstDash val="solid"/>
            <a:round/>
          </a:ln>
        </p:spPr>
      </p:sp>
      <p:sp>
        <p:nvSpPr>
          <p:cNvPr id="11" name="Freeform 11"/>
          <p:cNvSpPr/>
          <p:nvPr/>
        </p:nvSpPr>
        <p:spPr>
          <a:xfrm>
            <a:off x="7754154" y="5366156"/>
            <a:ext cx="1833232" cy="1470614"/>
          </a:xfrm>
          <a:custGeom>
            <a:avLst/>
            <a:gdLst/>
            <a:ahLst/>
            <a:cxnLst/>
            <a:rect l="l" t="t" r="r" b="b"/>
            <a:pathLst>
              <a:path w="1833232" h="1470614">
                <a:moveTo>
                  <a:pt x="0" y="0"/>
                </a:moveTo>
                <a:lnTo>
                  <a:pt x="1833232" y="0"/>
                </a:lnTo>
                <a:lnTo>
                  <a:pt x="1833232" y="1470614"/>
                </a:lnTo>
                <a:lnTo>
                  <a:pt x="0" y="1470614"/>
                </a:lnTo>
                <a:lnTo>
                  <a:pt x="0" y="0"/>
                </a:lnTo>
                <a:close/>
              </a:path>
            </a:pathLst>
          </a:custGeom>
          <a:blipFill>
            <a:blip r:embed="rId5"/>
            <a:stretch>
              <a:fillRect/>
            </a:stretch>
          </a:blipFill>
          <a:ln w="19050" cap="sq">
            <a:solidFill>
              <a:srgbClr val="000000"/>
            </a:solidFill>
            <a:prstDash val="solid"/>
            <a:miter/>
          </a:ln>
        </p:spPr>
      </p:sp>
      <p:sp>
        <p:nvSpPr>
          <p:cNvPr id="12" name="TextBox 12"/>
          <p:cNvSpPr txBox="1"/>
          <p:nvPr/>
        </p:nvSpPr>
        <p:spPr>
          <a:xfrm>
            <a:off x="1028700" y="544513"/>
            <a:ext cx="11087022" cy="863600"/>
          </a:xfrm>
          <a:prstGeom prst="rect">
            <a:avLst/>
          </a:prstGeom>
        </p:spPr>
        <p:txBody>
          <a:bodyPr lIns="0" tIns="0" rIns="0" bIns="0" rtlCol="0" anchor="t">
            <a:spAutoFit/>
          </a:bodyPr>
          <a:lstStyle/>
          <a:p>
            <a:pPr algn="ctr">
              <a:lnSpc>
                <a:spcPts val="7000"/>
              </a:lnSpc>
            </a:pPr>
            <a:r>
              <a:rPr lang="en-US" sz="5000">
                <a:solidFill>
                  <a:srgbClr val="004AAD"/>
                </a:solidFill>
                <a:latin typeface="League Spartan"/>
              </a:rPr>
              <a:t>Complexity Analyzing Indicators</a:t>
            </a:r>
          </a:p>
        </p:txBody>
      </p:sp>
      <p:sp>
        <p:nvSpPr>
          <p:cNvPr id="13" name="TextBox 13"/>
          <p:cNvSpPr txBox="1"/>
          <p:nvPr/>
        </p:nvSpPr>
        <p:spPr>
          <a:xfrm>
            <a:off x="694651" y="6274918"/>
            <a:ext cx="6394278" cy="2657475"/>
          </a:xfrm>
          <a:prstGeom prst="rect">
            <a:avLst/>
          </a:prstGeom>
        </p:spPr>
        <p:txBody>
          <a:bodyPr lIns="0" tIns="0" rIns="0" bIns="0" rtlCol="0" anchor="t">
            <a:spAutoFit/>
          </a:bodyPr>
          <a:lstStyle/>
          <a:p>
            <a:pPr algn="ctr">
              <a:lnSpc>
                <a:spcPts val="4200"/>
              </a:lnSpc>
            </a:pPr>
            <a:r>
              <a:rPr lang="en-US" sz="3000">
                <a:solidFill>
                  <a:srgbClr val="1A1A1A"/>
                </a:solidFill>
                <a:latin typeface="Glacial Indifference"/>
              </a:rPr>
              <a:t>Explain the significance of each metric of Apex Classes, Flows, Custom Objects, Custom Permission Sets, Custom Labels and  contribute to the overall complexity score.</a:t>
            </a:r>
          </a:p>
        </p:txBody>
      </p:sp>
      <p:sp>
        <p:nvSpPr>
          <p:cNvPr id="14" name="TextBox 14"/>
          <p:cNvSpPr txBox="1"/>
          <p:nvPr/>
        </p:nvSpPr>
        <p:spPr>
          <a:xfrm>
            <a:off x="8922160" y="2840071"/>
            <a:ext cx="8797897"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Glacial Indifference"/>
              </a:rPr>
              <a:t>Final Indicator, shows complexity as Low, Medium, and High, and its impact on CRM org.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89" y="6287636"/>
            <a:ext cx="8660823" cy="3754030"/>
            <a:chOff x="0" y="0"/>
            <a:chExt cx="2009407" cy="870977"/>
          </a:xfrm>
        </p:grpSpPr>
        <p:sp>
          <p:nvSpPr>
            <p:cNvPr id="3" name="Freeform 3"/>
            <p:cNvSpPr/>
            <p:nvPr/>
          </p:nvSpPr>
          <p:spPr>
            <a:xfrm>
              <a:off x="0" y="0"/>
              <a:ext cx="2009407" cy="870977"/>
            </a:xfrm>
            <a:custGeom>
              <a:avLst/>
              <a:gdLst/>
              <a:ahLst/>
              <a:cxnLst/>
              <a:rect l="l" t="t" r="r" b="b"/>
              <a:pathLst>
                <a:path w="2009407" h="870977">
                  <a:moveTo>
                    <a:pt x="45589" y="0"/>
                  </a:moveTo>
                  <a:lnTo>
                    <a:pt x="1963818" y="0"/>
                  </a:lnTo>
                  <a:cubicBezTo>
                    <a:pt x="1975909" y="0"/>
                    <a:pt x="1987505" y="4803"/>
                    <a:pt x="1996055" y="13353"/>
                  </a:cubicBezTo>
                  <a:cubicBezTo>
                    <a:pt x="2004604" y="21902"/>
                    <a:pt x="2009407" y="33498"/>
                    <a:pt x="2009407" y="45589"/>
                  </a:cubicBezTo>
                  <a:lnTo>
                    <a:pt x="2009407" y="825388"/>
                  </a:lnTo>
                  <a:cubicBezTo>
                    <a:pt x="2009407" y="837479"/>
                    <a:pt x="2004604" y="849074"/>
                    <a:pt x="1996055" y="857624"/>
                  </a:cubicBezTo>
                  <a:cubicBezTo>
                    <a:pt x="1987505" y="866173"/>
                    <a:pt x="1975909" y="870977"/>
                    <a:pt x="1963818" y="870977"/>
                  </a:cubicBezTo>
                  <a:lnTo>
                    <a:pt x="45589" y="870977"/>
                  </a:lnTo>
                  <a:cubicBezTo>
                    <a:pt x="20411" y="870977"/>
                    <a:pt x="0" y="850566"/>
                    <a:pt x="0" y="825388"/>
                  </a:cubicBezTo>
                  <a:lnTo>
                    <a:pt x="0" y="45589"/>
                  </a:lnTo>
                  <a:cubicBezTo>
                    <a:pt x="0" y="20411"/>
                    <a:pt x="20411" y="0"/>
                    <a:pt x="45589" y="0"/>
                  </a:cubicBezTo>
                  <a:close/>
                </a:path>
              </a:pathLst>
            </a:custGeom>
            <a:solidFill>
              <a:srgbClr val="727171"/>
            </a:solidFill>
          </p:spPr>
        </p:sp>
        <p:sp>
          <p:nvSpPr>
            <p:cNvPr id="4" name="TextBox 4"/>
            <p:cNvSpPr txBox="1"/>
            <p:nvPr/>
          </p:nvSpPr>
          <p:spPr>
            <a:xfrm>
              <a:off x="0" y="-28575"/>
              <a:ext cx="2009407" cy="899552"/>
            </a:xfrm>
            <a:prstGeom prst="rect">
              <a:avLst/>
            </a:prstGeom>
          </p:spPr>
          <p:txBody>
            <a:bodyPr lIns="50800" tIns="50800" rIns="50800" bIns="50800" rtlCol="0" anchor="ctr"/>
            <a:lstStyle/>
            <a:p>
              <a:pPr algn="ctr">
                <a:lnSpc>
                  <a:spcPts val="2265"/>
                </a:lnSpc>
              </a:pPr>
              <a:endParaRPr/>
            </a:p>
          </p:txBody>
        </p:sp>
      </p:grpSp>
      <p:sp>
        <p:nvSpPr>
          <p:cNvPr id="5" name="Freeform 5"/>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2"/>
            <a:stretch>
              <a:fillRect/>
            </a:stretch>
          </a:blipFill>
        </p:spPr>
      </p:sp>
      <p:sp>
        <p:nvSpPr>
          <p:cNvPr id="6" name="Freeform 6"/>
          <p:cNvSpPr/>
          <p:nvPr/>
        </p:nvSpPr>
        <p:spPr>
          <a:xfrm>
            <a:off x="848224" y="5450360"/>
            <a:ext cx="8597548" cy="4078069"/>
          </a:xfrm>
          <a:custGeom>
            <a:avLst/>
            <a:gdLst/>
            <a:ahLst/>
            <a:cxnLst/>
            <a:rect l="l" t="t" r="r" b="b"/>
            <a:pathLst>
              <a:path w="8597548" h="4078069">
                <a:moveTo>
                  <a:pt x="0" y="0"/>
                </a:moveTo>
                <a:lnTo>
                  <a:pt x="8597548" y="0"/>
                </a:lnTo>
                <a:lnTo>
                  <a:pt x="8597548" y="4078069"/>
                </a:lnTo>
                <a:lnTo>
                  <a:pt x="0" y="4078069"/>
                </a:lnTo>
                <a:lnTo>
                  <a:pt x="0" y="0"/>
                </a:lnTo>
                <a:close/>
              </a:path>
            </a:pathLst>
          </a:custGeom>
          <a:blipFill>
            <a:blip r:embed="rId3"/>
            <a:stretch>
              <a:fillRect t="-11617" b="-6970"/>
            </a:stretch>
          </a:blipFill>
          <a:ln w="38100" cap="rnd">
            <a:solidFill>
              <a:srgbClr val="000000"/>
            </a:solidFill>
            <a:prstDash val="solid"/>
            <a:round/>
          </a:ln>
        </p:spPr>
      </p:sp>
      <p:grpSp>
        <p:nvGrpSpPr>
          <p:cNvPr id="7" name="Group 7"/>
          <p:cNvGrpSpPr/>
          <p:nvPr/>
        </p:nvGrpSpPr>
        <p:grpSpPr>
          <a:xfrm>
            <a:off x="11312339" y="1166960"/>
            <a:ext cx="6414472" cy="4394716"/>
            <a:chOff x="0" y="0"/>
            <a:chExt cx="1488229" cy="1019623"/>
          </a:xfrm>
        </p:grpSpPr>
        <p:sp>
          <p:nvSpPr>
            <p:cNvPr id="8" name="Freeform 8"/>
            <p:cNvSpPr/>
            <p:nvPr/>
          </p:nvSpPr>
          <p:spPr>
            <a:xfrm>
              <a:off x="0" y="0"/>
              <a:ext cx="1488229" cy="1019623"/>
            </a:xfrm>
            <a:custGeom>
              <a:avLst/>
              <a:gdLst/>
              <a:ahLst/>
              <a:cxnLst/>
              <a:rect l="l" t="t" r="r" b="b"/>
              <a:pathLst>
                <a:path w="1488229" h="1019623">
                  <a:moveTo>
                    <a:pt x="61554" y="0"/>
                  </a:moveTo>
                  <a:lnTo>
                    <a:pt x="1426675" y="0"/>
                  </a:lnTo>
                  <a:cubicBezTo>
                    <a:pt x="1443000" y="0"/>
                    <a:pt x="1458656" y="6485"/>
                    <a:pt x="1470200" y="18029"/>
                  </a:cubicBezTo>
                  <a:cubicBezTo>
                    <a:pt x="1481744" y="29572"/>
                    <a:pt x="1488229" y="45229"/>
                    <a:pt x="1488229" y="61554"/>
                  </a:cubicBezTo>
                  <a:lnTo>
                    <a:pt x="1488229" y="958069"/>
                  </a:lnTo>
                  <a:cubicBezTo>
                    <a:pt x="1488229" y="992064"/>
                    <a:pt x="1460670" y="1019623"/>
                    <a:pt x="1426675" y="1019623"/>
                  </a:cubicBezTo>
                  <a:lnTo>
                    <a:pt x="61554" y="1019623"/>
                  </a:lnTo>
                  <a:cubicBezTo>
                    <a:pt x="45229" y="1019623"/>
                    <a:pt x="29572" y="1013138"/>
                    <a:pt x="18029" y="1001594"/>
                  </a:cubicBezTo>
                  <a:cubicBezTo>
                    <a:pt x="6485" y="990051"/>
                    <a:pt x="0" y="974394"/>
                    <a:pt x="0" y="958069"/>
                  </a:cubicBezTo>
                  <a:lnTo>
                    <a:pt x="0" y="61554"/>
                  </a:lnTo>
                  <a:cubicBezTo>
                    <a:pt x="0" y="45229"/>
                    <a:pt x="6485" y="29572"/>
                    <a:pt x="18029" y="18029"/>
                  </a:cubicBezTo>
                  <a:cubicBezTo>
                    <a:pt x="29572" y="6485"/>
                    <a:pt x="45229" y="0"/>
                    <a:pt x="61554" y="0"/>
                  </a:cubicBezTo>
                  <a:close/>
                </a:path>
              </a:pathLst>
            </a:custGeom>
            <a:solidFill>
              <a:srgbClr val="727171"/>
            </a:solidFill>
          </p:spPr>
        </p:sp>
        <p:sp>
          <p:nvSpPr>
            <p:cNvPr id="9" name="TextBox 9"/>
            <p:cNvSpPr txBox="1"/>
            <p:nvPr/>
          </p:nvSpPr>
          <p:spPr>
            <a:xfrm>
              <a:off x="0" y="-28575"/>
              <a:ext cx="1488229" cy="1048198"/>
            </a:xfrm>
            <a:prstGeom prst="rect">
              <a:avLst/>
            </a:prstGeom>
          </p:spPr>
          <p:txBody>
            <a:bodyPr lIns="50800" tIns="50800" rIns="50800" bIns="50800" rtlCol="0" anchor="ctr"/>
            <a:lstStyle/>
            <a:p>
              <a:pPr algn="ctr">
                <a:lnSpc>
                  <a:spcPts val="2265"/>
                </a:lnSpc>
              </a:pPr>
              <a:endParaRPr/>
            </a:p>
          </p:txBody>
        </p:sp>
      </p:grpSp>
      <p:sp>
        <p:nvSpPr>
          <p:cNvPr id="10" name="Freeform 10"/>
          <p:cNvSpPr/>
          <p:nvPr/>
        </p:nvSpPr>
        <p:spPr>
          <a:xfrm>
            <a:off x="9445772" y="1166960"/>
            <a:ext cx="7745752" cy="4091028"/>
          </a:xfrm>
          <a:custGeom>
            <a:avLst/>
            <a:gdLst/>
            <a:ahLst/>
            <a:cxnLst/>
            <a:rect l="l" t="t" r="r" b="b"/>
            <a:pathLst>
              <a:path w="7745752" h="4091028">
                <a:moveTo>
                  <a:pt x="0" y="0"/>
                </a:moveTo>
                <a:lnTo>
                  <a:pt x="7745753" y="0"/>
                </a:lnTo>
                <a:lnTo>
                  <a:pt x="7745753" y="4091028"/>
                </a:lnTo>
                <a:lnTo>
                  <a:pt x="0" y="4091028"/>
                </a:lnTo>
                <a:lnTo>
                  <a:pt x="0" y="0"/>
                </a:lnTo>
                <a:close/>
              </a:path>
            </a:pathLst>
          </a:custGeom>
          <a:blipFill>
            <a:blip r:embed="rId4"/>
            <a:stretch>
              <a:fillRect l="-2034" t="-3852" r="-7862" b="-13189"/>
            </a:stretch>
          </a:blipFill>
          <a:ln w="38100" cap="rnd">
            <a:solidFill>
              <a:srgbClr val="000000"/>
            </a:solidFill>
            <a:prstDash val="solid"/>
            <a:round/>
          </a:ln>
        </p:spPr>
      </p:sp>
      <p:sp>
        <p:nvSpPr>
          <p:cNvPr id="11" name="Freeform 11"/>
          <p:cNvSpPr/>
          <p:nvPr/>
        </p:nvSpPr>
        <p:spPr>
          <a:xfrm>
            <a:off x="7651511" y="3094028"/>
            <a:ext cx="789306" cy="789306"/>
          </a:xfrm>
          <a:custGeom>
            <a:avLst/>
            <a:gdLst/>
            <a:ahLst/>
            <a:cxnLst/>
            <a:rect l="l" t="t" r="r" b="b"/>
            <a:pathLst>
              <a:path w="789306" h="789306">
                <a:moveTo>
                  <a:pt x="0" y="0"/>
                </a:moveTo>
                <a:lnTo>
                  <a:pt x="789306" y="0"/>
                </a:lnTo>
                <a:lnTo>
                  <a:pt x="789306" y="789306"/>
                </a:lnTo>
                <a:lnTo>
                  <a:pt x="0" y="78930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rot="-10800000">
            <a:off x="10205574" y="7756285"/>
            <a:ext cx="816732" cy="816732"/>
          </a:xfrm>
          <a:custGeom>
            <a:avLst/>
            <a:gdLst/>
            <a:ahLst/>
            <a:cxnLst/>
            <a:rect l="l" t="t" r="r" b="b"/>
            <a:pathLst>
              <a:path w="816732" h="816732">
                <a:moveTo>
                  <a:pt x="0" y="0"/>
                </a:moveTo>
                <a:lnTo>
                  <a:pt x="816732" y="0"/>
                </a:lnTo>
                <a:lnTo>
                  <a:pt x="816732" y="816732"/>
                </a:lnTo>
                <a:lnTo>
                  <a:pt x="0" y="81673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3" name="Group 13"/>
          <p:cNvGrpSpPr/>
          <p:nvPr/>
        </p:nvGrpSpPr>
        <p:grpSpPr>
          <a:xfrm>
            <a:off x="2608526" y="2845302"/>
            <a:ext cx="4038029" cy="1038032"/>
            <a:chOff x="0" y="0"/>
            <a:chExt cx="1013318" cy="260488"/>
          </a:xfrm>
        </p:grpSpPr>
        <p:sp>
          <p:nvSpPr>
            <p:cNvPr id="14" name="Freeform 14"/>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15" name="TextBox 15"/>
            <p:cNvSpPr txBox="1"/>
            <p:nvPr/>
          </p:nvSpPr>
          <p:spPr>
            <a:xfrm>
              <a:off x="0" y="-38100"/>
              <a:ext cx="1013318" cy="298588"/>
            </a:xfrm>
            <a:prstGeom prst="rect">
              <a:avLst/>
            </a:prstGeom>
          </p:spPr>
          <p:txBody>
            <a:bodyPr lIns="38407" tIns="38407" rIns="38407" bIns="38407" rtlCol="0" anchor="ctr"/>
            <a:lstStyle/>
            <a:p>
              <a:pPr algn="ctr">
                <a:lnSpc>
                  <a:spcPts val="2939"/>
                </a:lnSpc>
              </a:pPr>
              <a:endParaRPr/>
            </a:p>
          </p:txBody>
        </p:sp>
      </p:grpSp>
      <p:sp>
        <p:nvSpPr>
          <p:cNvPr id="16" name="Freeform 16"/>
          <p:cNvSpPr/>
          <p:nvPr/>
        </p:nvSpPr>
        <p:spPr>
          <a:xfrm>
            <a:off x="2749670" y="2972842"/>
            <a:ext cx="837464" cy="836417"/>
          </a:xfrm>
          <a:custGeom>
            <a:avLst/>
            <a:gdLst/>
            <a:ahLst/>
            <a:cxnLst/>
            <a:rect l="l" t="t" r="r" b="b"/>
            <a:pathLst>
              <a:path w="837464" h="836417">
                <a:moveTo>
                  <a:pt x="0" y="0"/>
                </a:moveTo>
                <a:lnTo>
                  <a:pt x="837464" y="0"/>
                </a:lnTo>
                <a:lnTo>
                  <a:pt x="837464" y="836417"/>
                </a:lnTo>
                <a:lnTo>
                  <a:pt x="0" y="836417"/>
                </a:lnTo>
                <a:lnTo>
                  <a:pt x="0" y="0"/>
                </a:lnTo>
                <a:close/>
              </a:path>
            </a:pathLst>
          </a:custGeom>
          <a:blipFill>
            <a:blip r:embed="rId7"/>
            <a:stretch>
              <a:fillRect/>
            </a:stretch>
          </a:blipFill>
        </p:spPr>
      </p:sp>
      <p:grpSp>
        <p:nvGrpSpPr>
          <p:cNvPr id="17" name="Group 17"/>
          <p:cNvGrpSpPr/>
          <p:nvPr/>
        </p:nvGrpSpPr>
        <p:grpSpPr>
          <a:xfrm>
            <a:off x="2730145" y="2939370"/>
            <a:ext cx="825130" cy="82513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38407" tIns="38407" rIns="38407" bIns="38407" rtlCol="0" anchor="ctr"/>
            <a:lstStyle/>
            <a:p>
              <a:pPr algn="ctr">
                <a:lnSpc>
                  <a:spcPts val="2939"/>
                </a:lnSpc>
                <a:spcBef>
                  <a:spcPct val="0"/>
                </a:spcBef>
              </a:pPr>
              <a:endParaRPr/>
            </a:p>
          </p:txBody>
        </p:sp>
      </p:grpSp>
      <p:sp>
        <p:nvSpPr>
          <p:cNvPr id="20" name="Freeform 20"/>
          <p:cNvSpPr/>
          <p:nvPr/>
        </p:nvSpPr>
        <p:spPr>
          <a:xfrm>
            <a:off x="2902353" y="3119691"/>
            <a:ext cx="480714" cy="464490"/>
          </a:xfrm>
          <a:custGeom>
            <a:avLst/>
            <a:gdLst/>
            <a:ahLst/>
            <a:cxnLst/>
            <a:rect l="l" t="t" r="r" b="b"/>
            <a:pathLst>
              <a:path w="480714" h="464490">
                <a:moveTo>
                  <a:pt x="0" y="0"/>
                </a:moveTo>
                <a:lnTo>
                  <a:pt x="480714" y="0"/>
                </a:lnTo>
                <a:lnTo>
                  <a:pt x="480714" y="464489"/>
                </a:lnTo>
                <a:lnTo>
                  <a:pt x="0" y="46448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21" name="Group 21"/>
          <p:cNvGrpSpPr/>
          <p:nvPr/>
        </p:nvGrpSpPr>
        <p:grpSpPr>
          <a:xfrm>
            <a:off x="12044268" y="7605428"/>
            <a:ext cx="4950613" cy="1272624"/>
            <a:chOff x="0" y="0"/>
            <a:chExt cx="6600818" cy="1696832"/>
          </a:xfrm>
        </p:grpSpPr>
        <p:grpSp>
          <p:nvGrpSpPr>
            <p:cNvPr id="22" name="Group 22"/>
            <p:cNvGrpSpPr/>
            <p:nvPr/>
          </p:nvGrpSpPr>
          <p:grpSpPr>
            <a:xfrm>
              <a:off x="0" y="0"/>
              <a:ext cx="6600818" cy="1696832"/>
              <a:chOff x="0" y="0"/>
              <a:chExt cx="1013318" cy="260488"/>
            </a:xfrm>
          </p:grpSpPr>
          <p:sp>
            <p:nvSpPr>
              <p:cNvPr id="23" name="Freeform 23"/>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24" name="TextBox 24"/>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25" name="Freeform 25"/>
            <p:cNvSpPr/>
            <p:nvPr/>
          </p:nvSpPr>
          <p:spPr>
            <a:xfrm>
              <a:off x="230722" y="208485"/>
              <a:ext cx="1368971" cy="1367260"/>
            </a:xfrm>
            <a:custGeom>
              <a:avLst/>
              <a:gdLst/>
              <a:ahLst/>
              <a:cxnLst/>
              <a:rect l="l" t="t" r="r" b="b"/>
              <a:pathLst>
                <a:path w="1368971" h="1367260">
                  <a:moveTo>
                    <a:pt x="0" y="0"/>
                  </a:moveTo>
                  <a:lnTo>
                    <a:pt x="1368972" y="0"/>
                  </a:lnTo>
                  <a:lnTo>
                    <a:pt x="1368972" y="1367260"/>
                  </a:lnTo>
                  <a:lnTo>
                    <a:pt x="0" y="1367260"/>
                  </a:lnTo>
                  <a:lnTo>
                    <a:pt x="0" y="0"/>
                  </a:lnTo>
                  <a:close/>
                </a:path>
              </a:pathLst>
            </a:custGeom>
            <a:blipFill>
              <a:blip r:embed="rId7"/>
              <a:stretch>
                <a:fillRect/>
              </a:stretch>
            </a:blipFill>
          </p:spPr>
        </p:sp>
        <p:grpSp>
          <p:nvGrpSpPr>
            <p:cNvPr id="26" name="Group 26"/>
            <p:cNvGrpSpPr/>
            <p:nvPr/>
          </p:nvGrpSpPr>
          <p:grpSpPr>
            <a:xfrm>
              <a:off x="198805" y="153770"/>
              <a:ext cx="1348810" cy="134881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8" name="TextBox 28"/>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29" name="Freeform 29"/>
            <p:cNvSpPr/>
            <p:nvPr/>
          </p:nvSpPr>
          <p:spPr>
            <a:xfrm>
              <a:off x="588314" y="580672"/>
              <a:ext cx="569791" cy="495006"/>
            </a:xfrm>
            <a:custGeom>
              <a:avLst/>
              <a:gdLst/>
              <a:ahLst/>
              <a:cxnLst/>
              <a:rect l="l" t="t" r="r" b="b"/>
              <a:pathLst>
                <a:path w="569791" h="495006">
                  <a:moveTo>
                    <a:pt x="0" y="0"/>
                  </a:moveTo>
                  <a:lnTo>
                    <a:pt x="569792" y="0"/>
                  </a:lnTo>
                  <a:lnTo>
                    <a:pt x="569792" y="495006"/>
                  </a:lnTo>
                  <a:lnTo>
                    <a:pt x="0" y="49500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30" name="TextBox 30"/>
            <p:cNvSpPr txBox="1"/>
            <p:nvPr/>
          </p:nvSpPr>
          <p:spPr>
            <a:xfrm>
              <a:off x="2488694" y="545433"/>
              <a:ext cx="2487369" cy="558342"/>
            </a:xfrm>
            <a:prstGeom prst="rect">
              <a:avLst/>
            </a:prstGeom>
          </p:spPr>
          <p:txBody>
            <a:bodyPr lIns="0" tIns="0" rIns="0" bIns="0" rtlCol="0" anchor="t">
              <a:spAutoFit/>
            </a:bodyPr>
            <a:lstStyle/>
            <a:p>
              <a:pPr>
                <a:lnSpc>
                  <a:spcPts val="3562"/>
                </a:lnSpc>
                <a:spcBef>
                  <a:spcPct val="0"/>
                </a:spcBef>
              </a:pPr>
              <a:r>
                <a:rPr lang="en-US" sz="2544">
                  <a:solidFill>
                    <a:srgbClr val="3B3B3B"/>
                  </a:solidFill>
                  <a:latin typeface="Glacial Indifference Bold"/>
                </a:rPr>
                <a:t>Line Chart</a:t>
              </a:r>
            </a:p>
          </p:txBody>
        </p:sp>
      </p:grpSp>
      <p:sp>
        <p:nvSpPr>
          <p:cNvPr id="31" name="TextBox 31"/>
          <p:cNvSpPr txBox="1"/>
          <p:nvPr/>
        </p:nvSpPr>
        <p:spPr>
          <a:xfrm>
            <a:off x="4053615" y="3123896"/>
            <a:ext cx="1392984" cy="398929"/>
          </a:xfrm>
          <a:prstGeom prst="rect">
            <a:avLst/>
          </a:prstGeom>
        </p:spPr>
        <p:txBody>
          <a:bodyPr lIns="0" tIns="0" rIns="0" bIns="0" rtlCol="0" anchor="t">
            <a:spAutoFit/>
          </a:bodyPr>
          <a:lstStyle/>
          <a:p>
            <a:pPr>
              <a:lnSpc>
                <a:spcPts val="3211"/>
              </a:lnSpc>
              <a:spcBef>
                <a:spcPct val="0"/>
              </a:spcBef>
            </a:pPr>
            <a:r>
              <a:rPr lang="en-US" sz="2294">
                <a:solidFill>
                  <a:srgbClr val="3B3B3B"/>
                </a:solidFill>
                <a:latin typeface="Glacial Indifference Bold"/>
              </a:rPr>
              <a:t>Bar Chart</a:t>
            </a:r>
          </a:p>
        </p:txBody>
      </p:sp>
      <p:sp>
        <p:nvSpPr>
          <p:cNvPr id="32" name="TextBox 32"/>
          <p:cNvSpPr txBox="1"/>
          <p:nvPr/>
        </p:nvSpPr>
        <p:spPr>
          <a:xfrm>
            <a:off x="602119" y="349250"/>
            <a:ext cx="15294148" cy="679450"/>
          </a:xfrm>
          <a:prstGeom prst="rect">
            <a:avLst/>
          </a:prstGeom>
        </p:spPr>
        <p:txBody>
          <a:bodyPr lIns="0" tIns="0" rIns="0" bIns="0" rtlCol="0" anchor="t">
            <a:spAutoFit/>
          </a:bodyPr>
          <a:lstStyle/>
          <a:p>
            <a:pPr algn="ctr">
              <a:lnSpc>
                <a:spcPts val="5599"/>
              </a:lnSpc>
            </a:pPr>
            <a:r>
              <a:rPr lang="en-US" sz="3999">
                <a:solidFill>
                  <a:srgbClr val="004AAD"/>
                </a:solidFill>
                <a:latin typeface="League Spartan"/>
              </a:rPr>
              <a:t>Dashboard of Component Count &amp; Rating of Risk Analysis</a:t>
            </a:r>
          </a:p>
        </p:txBody>
      </p:sp>
      <p:sp>
        <p:nvSpPr>
          <p:cNvPr id="33" name="TextBox 33"/>
          <p:cNvSpPr txBox="1"/>
          <p:nvPr/>
        </p:nvSpPr>
        <p:spPr>
          <a:xfrm>
            <a:off x="2891833" y="1641726"/>
            <a:ext cx="3471416" cy="523875"/>
          </a:xfrm>
          <a:prstGeom prst="rect">
            <a:avLst/>
          </a:prstGeom>
        </p:spPr>
        <p:txBody>
          <a:bodyPr lIns="0" tIns="0" rIns="0" bIns="0" rtlCol="0" anchor="t">
            <a:spAutoFit/>
          </a:bodyPr>
          <a:lstStyle/>
          <a:p>
            <a:pPr algn="ctr">
              <a:lnSpc>
                <a:spcPts val="4200"/>
              </a:lnSpc>
            </a:pPr>
            <a:r>
              <a:rPr lang="en-US" sz="3000">
                <a:solidFill>
                  <a:srgbClr val="000000"/>
                </a:solidFill>
                <a:latin typeface="Glacial Indifference"/>
              </a:rPr>
              <a:t>Count of Component</a:t>
            </a:r>
          </a:p>
        </p:txBody>
      </p:sp>
      <p:sp>
        <p:nvSpPr>
          <p:cNvPr id="34" name="TextBox 34"/>
          <p:cNvSpPr txBox="1"/>
          <p:nvPr/>
        </p:nvSpPr>
        <p:spPr>
          <a:xfrm>
            <a:off x="11538843" y="6534370"/>
            <a:ext cx="5456039" cy="523875"/>
          </a:xfrm>
          <a:prstGeom prst="rect">
            <a:avLst/>
          </a:prstGeom>
        </p:spPr>
        <p:txBody>
          <a:bodyPr lIns="0" tIns="0" rIns="0" bIns="0" rtlCol="0" anchor="t">
            <a:spAutoFit/>
          </a:bodyPr>
          <a:lstStyle/>
          <a:p>
            <a:pPr algn="ctr">
              <a:lnSpc>
                <a:spcPts val="4200"/>
              </a:lnSpc>
            </a:pPr>
            <a:r>
              <a:rPr lang="en-US" sz="3000">
                <a:solidFill>
                  <a:srgbClr val="000000"/>
                </a:solidFill>
                <a:latin typeface="Glacial Indifference"/>
              </a:rPr>
              <a:t>Complexity Rating of Component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3935" y="1809764"/>
            <a:ext cx="7629214" cy="3933079"/>
          </a:xfrm>
          <a:custGeom>
            <a:avLst/>
            <a:gdLst/>
            <a:ahLst/>
            <a:cxnLst/>
            <a:rect l="l" t="t" r="r" b="b"/>
            <a:pathLst>
              <a:path w="7629214" h="3933079">
                <a:moveTo>
                  <a:pt x="0" y="0"/>
                </a:moveTo>
                <a:lnTo>
                  <a:pt x="7629214" y="0"/>
                </a:lnTo>
                <a:lnTo>
                  <a:pt x="7629214" y="3933079"/>
                </a:lnTo>
                <a:lnTo>
                  <a:pt x="0" y="3933079"/>
                </a:lnTo>
                <a:lnTo>
                  <a:pt x="0" y="0"/>
                </a:lnTo>
                <a:close/>
              </a:path>
            </a:pathLst>
          </a:custGeom>
          <a:blipFill>
            <a:blip r:embed="rId2"/>
            <a:stretch>
              <a:fillRect l="-3228" t="-16284" r="-8238" b="-5337"/>
            </a:stretch>
          </a:blipFill>
          <a:ln w="38100" cap="rnd">
            <a:solidFill>
              <a:srgbClr val="000000"/>
            </a:solidFill>
            <a:prstDash val="solid"/>
            <a:round/>
          </a:ln>
        </p:spPr>
      </p:sp>
      <p:sp>
        <p:nvSpPr>
          <p:cNvPr id="3" name="Freeform 3"/>
          <p:cNvSpPr/>
          <p:nvPr/>
        </p:nvSpPr>
        <p:spPr>
          <a:xfrm>
            <a:off x="16580809" y="9157949"/>
            <a:ext cx="1555262" cy="1026473"/>
          </a:xfrm>
          <a:custGeom>
            <a:avLst/>
            <a:gdLst/>
            <a:ahLst/>
            <a:cxnLst/>
            <a:rect l="l" t="t" r="r" b="b"/>
            <a:pathLst>
              <a:path w="1555262" h="1026473">
                <a:moveTo>
                  <a:pt x="0" y="0"/>
                </a:moveTo>
                <a:lnTo>
                  <a:pt x="1555262" y="0"/>
                </a:lnTo>
                <a:lnTo>
                  <a:pt x="1555262" y="1026472"/>
                </a:lnTo>
                <a:lnTo>
                  <a:pt x="0" y="1026472"/>
                </a:lnTo>
                <a:lnTo>
                  <a:pt x="0" y="0"/>
                </a:lnTo>
                <a:close/>
              </a:path>
            </a:pathLst>
          </a:custGeom>
          <a:blipFill>
            <a:blip r:embed="rId3"/>
            <a:stretch>
              <a:fillRect/>
            </a:stretch>
          </a:blipFill>
        </p:spPr>
      </p:sp>
      <p:sp>
        <p:nvSpPr>
          <p:cNvPr id="4" name="Freeform 4"/>
          <p:cNvSpPr/>
          <p:nvPr/>
        </p:nvSpPr>
        <p:spPr>
          <a:xfrm>
            <a:off x="9324664" y="5274579"/>
            <a:ext cx="8033776" cy="3890039"/>
          </a:xfrm>
          <a:custGeom>
            <a:avLst/>
            <a:gdLst/>
            <a:ahLst/>
            <a:cxnLst/>
            <a:rect l="l" t="t" r="r" b="b"/>
            <a:pathLst>
              <a:path w="8033776" h="3890039">
                <a:moveTo>
                  <a:pt x="0" y="0"/>
                </a:moveTo>
                <a:lnTo>
                  <a:pt x="8033776" y="0"/>
                </a:lnTo>
                <a:lnTo>
                  <a:pt x="8033776" y="3890039"/>
                </a:lnTo>
                <a:lnTo>
                  <a:pt x="0" y="3890039"/>
                </a:lnTo>
                <a:lnTo>
                  <a:pt x="0" y="0"/>
                </a:lnTo>
                <a:close/>
              </a:path>
            </a:pathLst>
          </a:custGeom>
          <a:blipFill>
            <a:blip r:embed="rId4"/>
            <a:stretch>
              <a:fillRect l="-2222" t="-11518" r="-1731" b="-9242"/>
            </a:stretch>
          </a:blipFill>
          <a:ln w="38100" cap="rnd">
            <a:solidFill>
              <a:srgbClr val="000000"/>
            </a:solidFill>
            <a:prstDash val="solid"/>
            <a:round/>
          </a:ln>
        </p:spPr>
      </p:sp>
      <p:sp>
        <p:nvSpPr>
          <p:cNvPr id="5" name="TextBox 5"/>
          <p:cNvSpPr txBox="1"/>
          <p:nvPr/>
        </p:nvSpPr>
        <p:spPr>
          <a:xfrm>
            <a:off x="9652484" y="1991951"/>
            <a:ext cx="7717036" cy="431798"/>
          </a:xfrm>
          <a:prstGeom prst="rect">
            <a:avLst/>
          </a:prstGeom>
        </p:spPr>
        <p:txBody>
          <a:bodyPr lIns="0" tIns="0" rIns="0" bIns="0" rtlCol="0" anchor="t">
            <a:spAutoFit/>
          </a:bodyPr>
          <a:lstStyle/>
          <a:p>
            <a:pPr algn="ctr">
              <a:lnSpc>
                <a:spcPts val="3500"/>
              </a:lnSpc>
            </a:pPr>
            <a:r>
              <a:rPr lang="en-US" sz="2500">
                <a:solidFill>
                  <a:srgbClr val="000000"/>
                </a:solidFill>
                <a:latin typeface="Glacial Indifference"/>
              </a:rPr>
              <a:t>Easy to view Complexity of Components based on rating</a:t>
            </a:r>
          </a:p>
        </p:txBody>
      </p:sp>
      <p:grpSp>
        <p:nvGrpSpPr>
          <p:cNvPr id="6" name="Group 6"/>
          <p:cNvGrpSpPr/>
          <p:nvPr/>
        </p:nvGrpSpPr>
        <p:grpSpPr>
          <a:xfrm>
            <a:off x="9743319" y="2982235"/>
            <a:ext cx="2190521" cy="1181485"/>
            <a:chOff x="0" y="0"/>
            <a:chExt cx="2920694" cy="1575313"/>
          </a:xfrm>
        </p:grpSpPr>
        <p:grpSp>
          <p:nvGrpSpPr>
            <p:cNvPr id="7" name="Group 7"/>
            <p:cNvGrpSpPr/>
            <p:nvPr/>
          </p:nvGrpSpPr>
          <p:grpSpPr>
            <a:xfrm>
              <a:off x="0" y="0"/>
              <a:ext cx="2920694" cy="1575313"/>
              <a:chOff x="0" y="0"/>
              <a:chExt cx="576927" cy="311173"/>
            </a:xfrm>
          </p:grpSpPr>
          <p:sp>
            <p:nvSpPr>
              <p:cNvPr id="8" name="Freeform 8"/>
              <p:cNvSpPr/>
              <p:nvPr/>
            </p:nvSpPr>
            <p:spPr>
              <a:xfrm>
                <a:off x="0" y="0"/>
                <a:ext cx="576927" cy="311173"/>
              </a:xfrm>
              <a:custGeom>
                <a:avLst/>
                <a:gdLst/>
                <a:ahLst/>
                <a:cxnLst/>
                <a:rect l="l" t="t" r="r" b="b"/>
                <a:pathLst>
                  <a:path w="576927" h="311173">
                    <a:moveTo>
                      <a:pt x="123700" y="0"/>
                    </a:moveTo>
                    <a:lnTo>
                      <a:pt x="453227" y="0"/>
                    </a:lnTo>
                    <a:cubicBezTo>
                      <a:pt x="486035" y="0"/>
                      <a:pt x="517498" y="13033"/>
                      <a:pt x="540696" y="36231"/>
                    </a:cubicBezTo>
                    <a:cubicBezTo>
                      <a:pt x="563895" y="59429"/>
                      <a:pt x="576927" y="90893"/>
                      <a:pt x="576927" y="123700"/>
                    </a:cubicBezTo>
                    <a:lnTo>
                      <a:pt x="576927" y="187473"/>
                    </a:lnTo>
                    <a:cubicBezTo>
                      <a:pt x="576927" y="220280"/>
                      <a:pt x="563895" y="251744"/>
                      <a:pt x="540696" y="274942"/>
                    </a:cubicBezTo>
                    <a:cubicBezTo>
                      <a:pt x="517498" y="298140"/>
                      <a:pt x="486035" y="311173"/>
                      <a:pt x="453227" y="311173"/>
                    </a:cubicBezTo>
                    <a:lnTo>
                      <a:pt x="123700" y="311173"/>
                    </a:lnTo>
                    <a:cubicBezTo>
                      <a:pt x="90893" y="311173"/>
                      <a:pt x="59429" y="298140"/>
                      <a:pt x="36231" y="274942"/>
                    </a:cubicBezTo>
                    <a:cubicBezTo>
                      <a:pt x="13033" y="251744"/>
                      <a:pt x="0" y="220280"/>
                      <a:pt x="0" y="187473"/>
                    </a:cubicBezTo>
                    <a:lnTo>
                      <a:pt x="0" y="123700"/>
                    </a:lnTo>
                    <a:cubicBezTo>
                      <a:pt x="0" y="90893"/>
                      <a:pt x="13033" y="59429"/>
                      <a:pt x="36231" y="36231"/>
                    </a:cubicBezTo>
                    <a:cubicBezTo>
                      <a:pt x="59429" y="13033"/>
                      <a:pt x="90893" y="0"/>
                      <a:pt x="123700" y="0"/>
                    </a:cubicBezTo>
                    <a:close/>
                  </a:path>
                </a:pathLst>
              </a:custGeom>
              <a:solidFill>
                <a:srgbClr val="9901FF"/>
              </a:solidFill>
            </p:spPr>
          </p:sp>
          <p:sp>
            <p:nvSpPr>
              <p:cNvPr id="9" name="TextBox 9"/>
              <p:cNvSpPr txBox="1"/>
              <p:nvPr/>
            </p:nvSpPr>
            <p:spPr>
              <a:xfrm>
                <a:off x="0" y="-28575"/>
                <a:ext cx="576927" cy="339748"/>
              </a:xfrm>
              <a:prstGeom prst="rect">
                <a:avLst/>
              </a:prstGeom>
            </p:spPr>
            <p:txBody>
              <a:bodyPr lIns="50800" tIns="50800" rIns="50800" bIns="50800" rtlCol="0" anchor="ctr"/>
              <a:lstStyle/>
              <a:p>
                <a:pPr algn="ctr">
                  <a:lnSpc>
                    <a:spcPts val="2265"/>
                  </a:lnSpc>
                </a:pPr>
                <a:endParaRPr/>
              </a:p>
            </p:txBody>
          </p:sp>
        </p:grpSp>
        <p:sp>
          <p:nvSpPr>
            <p:cNvPr id="10" name="TextBox 10"/>
            <p:cNvSpPr txBox="1"/>
            <p:nvPr/>
          </p:nvSpPr>
          <p:spPr>
            <a:xfrm>
              <a:off x="925657" y="416182"/>
              <a:ext cx="1069380" cy="676275"/>
            </a:xfrm>
            <a:prstGeom prst="rect">
              <a:avLst/>
            </a:prstGeom>
          </p:spPr>
          <p:txBody>
            <a:bodyPr lIns="0" tIns="0" rIns="0" bIns="0" rtlCol="0" anchor="t">
              <a:spAutoFit/>
            </a:bodyPr>
            <a:lstStyle/>
            <a:p>
              <a:pPr algn="ctr">
                <a:lnSpc>
                  <a:spcPts val="4200"/>
                </a:lnSpc>
              </a:pPr>
              <a:r>
                <a:rPr lang="en-US" sz="3000">
                  <a:solidFill>
                    <a:srgbClr val="FFFFFF"/>
                  </a:solidFill>
                  <a:latin typeface="Glacial Indifference Bold"/>
                </a:rPr>
                <a:t>High</a:t>
              </a:r>
            </a:p>
          </p:txBody>
        </p:sp>
      </p:grpSp>
      <p:grpSp>
        <p:nvGrpSpPr>
          <p:cNvPr id="11" name="Group 11"/>
          <p:cNvGrpSpPr/>
          <p:nvPr/>
        </p:nvGrpSpPr>
        <p:grpSpPr>
          <a:xfrm>
            <a:off x="12533914" y="2982235"/>
            <a:ext cx="2191390" cy="1181485"/>
            <a:chOff x="0" y="0"/>
            <a:chExt cx="2921853" cy="1575313"/>
          </a:xfrm>
        </p:grpSpPr>
        <p:grpSp>
          <p:nvGrpSpPr>
            <p:cNvPr id="12" name="Group 12"/>
            <p:cNvGrpSpPr/>
            <p:nvPr/>
          </p:nvGrpSpPr>
          <p:grpSpPr>
            <a:xfrm>
              <a:off x="0" y="0"/>
              <a:ext cx="2921853" cy="1575313"/>
              <a:chOff x="0" y="0"/>
              <a:chExt cx="577156" cy="311173"/>
            </a:xfrm>
          </p:grpSpPr>
          <p:sp>
            <p:nvSpPr>
              <p:cNvPr id="13" name="Freeform 13"/>
              <p:cNvSpPr/>
              <p:nvPr/>
            </p:nvSpPr>
            <p:spPr>
              <a:xfrm>
                <a:off x="0" y="0"/>
                <a:ext cx="577156" cy="311173"/>
              </a:xfrm>
              <a:custGeom>
                <a:avLst/>
                <a:gdLst/>
                <a:ahLst/>
                <a:cxnLst/>
                <a:rect l="l" t="t" r="r" b="b"/>
                <a:pathLst>
                  <a:path w="577156" h="311173">
                    <a:moveTo>
                      <a:pt x="123651" y="0"/>
                    </a:moveTo>
                    <a:lnTo>
                      <a:pt x="453505" y="0"/>
                    </a:lnTo>
                    <a:cubicBezTo>
                      <a:pt x="486300" y="0"/>
                      <a:pt x="517751" y="13027"/>
                      <a:pt x="540940" y="36216"/>
                    </a:cubicBezTo>
                    <a:cubicBezTo>
                      <a:pt x="564129" y="59406"/>
                      <a:pt x="577156" y="90857"/>
                      <a:pt x="577156" y="123651"/>
                    </a:cubicBezTo>
                    <a:lnTo>
                      <a:pt x="577156" y="187522"/>
                    </a:lnTo>
                    <a:cubicBezTo>
                      <a:pt x="577156" y="220316"/>
                      <a:pt x="564129" y="251768"/>
                      <a:pt x="540940" y="274957"/>
                    </a:cubicBezTo>
                    <a:cubicBezTo>
                      <a:pt x="517751" y="298146"/>
                      <a:pt x="486300" y="311173"/>
                      <a:pt x="453505" y="311173"/>
                    </a:cubicBezTo>
                    <a:lnTo>
                      <a:pt x="123651" y="311173"/>
                    </a:lnTo>
                    <a:cubicBezTo>
                      <a:pt x="90857" y="311173"/>
                      <a:pt x="59406" y="298146"/>
                      <a:pt x="36216" y="274957"/>
                    </a:cubicBezTo>
                    <a:cubicBezTo>
                      <a:pt x="13027" y="251768"/>
                      <a:pt x="0" y="220316"/>
                      <a:pt x="0" y="187522"/>
                    </a:cubicBezTo>
                    <a:lnTo>
                      <a:pt x="0" y="123651"/>
                    </a:lnTo>
                    <a:cubicBezTo>
                      <a:pt x="0" y="90857"/>
                      <a:pt x="13027" y="59406"/>
                      <a:pt x="36216" y="36216"/>
                    </a:cubicBezTo>
                    <a:cubicBezTo>
                      <a:pt x="59406" y="13027"/>
                      <a:pt x="90857" y="0"/>
                      <a:pt x="123651" y="0"/>
                    </a:cubicBezTo>
                    <a:close/>
                  </a:path>
                </a:pathLst>
              </a:custGeom>
              <a:solidFill>
                <a:srgbClr val="B851FE"/>
              </a:solidFill>
            </p:spPr>
          </p:sp>
          <p:sp>
            <p:nvSpPr>
              <p:cNvPr id="14" name="TextBox 14"/>
              <p:cNvSpPr txBox="1"/>
              <p:nvPr/>
            </p:nvSpPr>
            <p:spPr>
              <a:xfrm>
                <a:off x="0" y="-28575"/>
                <a:ext cx="577156" cy="339748"/>
              </a:xfrm>
              <a:prstGeom prst="rect">
                <a:avLst/>
              </a:prstGeom>
            </p:spPr>
            <p:txBody>
              <a:bodyPr lIns="50800" tIns="50800" rIns="50800" bIns="50800" rtlCol="0" anchor="ctr"/>
              <a:lstStyle/>
              <a:p>
                <a:pPr algn="ctr">
                  <a:lnSpc>
                    <a:spcPts val="2265"/>
                  </a:lnSpc>
                </a:pPr>
                <a:endParaRPr/>
              </a:p>
            </p:txBody>
          </p:sp>
        </p:grpSp>
        <p:sp>
          <p:nvSpPr>
            <p:cNvPr id="15" name="TextBox 15"/>
            <p:cNvSpPr txBox="1"/>
            <p:nvPr/>
          </p:nvSpPr>
          <p:spPr>
            <a:xfrm>
              <a:off x="499199" y="416182"/>
              <a:ext cx="1923455" cy="676275"/>
            </a:xfrm>
            <a:prstGeom prst="rect">
              <a:avLst/>
            </a:prstGeom>
          </p:spPr>
          <p:txBody>
            <a:bodyPr lIns="0" tIns="0" rIns="0" bIns="0" rtlCol="0" anchor="t">
              <a:spAutoFit/>
            </a:bodyPr>
            <a:lstStyle/>
            <a:p>
              <a:pPr algn="ctr">
                <a:lnSpc>
                  <a:spcPts val="4200"/>
                </a:lnSpc>
              </a:pPr>
              <a:r>
                <a:rPr lang="en-US" sz="3000">
                  <a:solidFill>
                    <a:srgbClr val="FFFFFF"/>
                  </a:solidFill>
                  <a:latin typeface="Glacial Indifference Bold"/>
                </a:rPr>
                <a:t>Medium</a:t>
              </a:r>
            </a:p>
          </p:txBody>
        </p:sp>
      </p:grpSp>
      <p:grpSp>
        <p:nvGrpSpPr>
          <p:cNvPr id="16" name="Group 16"/>
          <p:cNvGrpSpPr/>
          <p:nvPr/>
        </p:nvGrpSpPr>
        <p:grpSpPr>
          <a:xfrm>
            <a:off x="15325407" y="2982235"/>
            <a:ext cx="1933893" cy="1181485"/>
            <a:chOff x="0" y="0"/>
            <a:chExt cx="2578524" cy="1575313"/>
          </a:xfrm>
        </p:grpSpPr>
        <p:grpSp>
          <p:nvGrpSpPr>
            <p:cNvPr id="17" name="Group 17"/>
            <p:cNvGrpSpPr/>
            <p:nvPr/>
          </p:nvGrpSpPr>
          <p:grpSpPr>
            <a:xfrm>
              <a:off x="0" y="0"/>
              <a:ext cx="2578524" cy="1575313"/>
              <a:chOff x="0" y="0"/>
              <a:chExt cx="509338" cy="311173"/>
            </a:xfrm>
          </p:grpSpPr>
          <p:sp>
            <p:nvSpPr>
              <p:cNvPr id="18" name="Freeform 18"/>
              <p:cNvSpPr/>
              <p:nvPr/>
            </p:nvSpPr>
            <p:spPr>
              <a:xfrm>
                <a:off x="0" y="0"/>
                <a:ext cx="509338" cy="311173"/>
              </a:xfrm>
              <a:custGeom>
                <a:avLst/>
                <a:gdLst/>
                <a:ahLst/>
                <a:cxnLst/>
                <a:rect l="l" t="t" r="r" b="b"/>
                <a:pathLst>
                  <a:path w="509338" h="311173">
                    <a:moveTo>
                      <a:pt x="140115" y="0"/>
                    </a:moveTo>
                    <a:lnTo>
                      <a:pt x="369223" y="0"/>
                    </a:lnTo>
                    <a:cubicBezTo>
                      <a:pt x="406384" y="0"/>
                      <a:pt x="442023" y="14762"/>
                      <a:pt x="468299" y="41039"/>
                    </a:cubicBezTo>
                    <a:cubicBezTo>
                      <a:pt x="494576" y="67315"/>
                      <a:pt x="509338" y="102954"/>
                      <a:pt x="509338" y="140115"/>
                    </a:cubicBezTo>
                    <a:lnTo>
                      <a:pt x="509338" y="171058"/>
                    </a:lnTo>
                    <a:cubicBezTo>
                      <a:pt x="509338" y="208219"/>
                      <a:pt x="494576" y="243858"/>
                      <a:pt x="468299" y="270134"/>
                    </a:cubicBezTo>
                    <a:cubicBezTo>
                      <a:pt x="442023" y="296411"/>
                      <a:pt x="406384" y="311173"/>
                      <a:pt x="369223" y="311173"/>
                    </a:cubicBezTo>
                    <a:lnTo>
                      <a:pt x="140115" y="311173"/>
                    </a:lnTo>
                    <a:cubicBezTo>
                      <a:pt x="102954" y="311173"/>
                      <a:pt x="67315" y="296411"/>
                      <a:pt x="41039" y="270134"/>
                    </a:cubicBezTo>
                    <a:cubicBezTo>
                      <a:pt x="14762" y="243858"/>
                      <a:pt x="0" y="208219"/>
                      <a:pt x="0" y="171058"/>
                    </a:cubicBezTo>
                    <a:lnTo>
                      <a:pt x="0" y="140115"/>
                    </a:lnTo>
                    <a:cubicBezTo>
                      <a:pt x="0" y="102954"/>
                      <a:pt x="14762" y="67315"/>
                      <a:pt x="41039" y="41039"/>
                    </a:cubicBezTo>
                    <a:cubicBezTo>
                      <a:pt x="67315" y="14762"/>
                      <a:pt x="102954" y="0"/>
                      <a:pt x="140115" y="0"/>
                    </a:cubicBezTo>
                    <a:close/>
                  </a:path>
                </a:pathLst>
              </a:custGeom>
              <a:solidFill>
                <a:srgbClr val="CBBAF4"/>
              </a:solidFill>
            </p:spPr>
          </p:sp>
          <p:sp>
            <p:nvSpPr>
              <p:cNvPr id="19" name="TextBox 19"/>
              <p:cNvSpPr txBox="1"/>
              <p:nvPr/>
            </p:nvSpPr>
            <p:spPr>
              <a:xfrm>
                <a:off x="0" y="-28575"/>
                <a:ext cx="509338" cy="339748"/>
              </a:xfrm>
              <a:prstGeom prst="rect">
                <a:avLst/>
              </a:prstGeom>
            </p:spPr>
            <p:txBody>
              <a:bodyPr lIns="50800" tIns="50800" rIns="50800" bIns="50800" rtlCol="0" anchor="ctr"/>
              <a:lstStyle/>
              <a:p>
                <a:pPr algn="ctr">
                  <a:lnSpc>
                    <a:spcPts val="2265"/>
                  </a:lnSpc>
                </a:pPr>
                <a:endParaRPr/>
              </a:p>
            </p:txBody>
          </p:sp>
        </p:grpSp>
        <p:sp>
          <p:nvSpPr>
            <p:cNvPr id="20" name="TextBox 20"/>
            <p:cNvSpPr txBox="1"/>
            <p:nvPr/>
          </p:nvSpPr>
          <p:spPr>
            <a:xfrm>
              <a:off x="820056" y="416182"/>
              <a:ext cx="938411" cy="676275"/>
            </a:xfrm>
            <a:prstGeom prst="rect">
              <a:avLst/>
            </a:prstGeom>
          </p:spPr>
          <p:txBody>
            <a:bodyPr lIns="0" tIns="0" rIns="0" bIns="0" rtlCol="0" anchor="t">
              <a:spAutoFit/>
            </a:bodyPr>
            <a:lstStyle/>
            <a:p>
              <a:pPr algn="ctr">
                <a:lnSpc>
                  <a:spcPts val="4200"/>
                </a:lnSpc>
              </a:pPr>
              <a:r>
                <a:rPr lang="en-US" sz="3000">
                  <a:solidFill>
                    <a:srgbClr val="FFFFFF"/>
                  </a:solidFill>
                  <a:latin typeface="Glacial Indifference Bold"/>
                </a:rPr>
                <a:t>Low</a:t>
              </a:r>
            </a:p>
          </p:txBody>
        </p:sp>
      </p:grpSp>
      <p:sp>
        <p:nvSpPr>
          <p:cNvPr id="21" name="TextBox 21"/>
          <p:cNvSpPr txBox="1"/>
          <p:nvPr/>
        </p:nvSpPr>
        <p:spPr>
          <a:xfrm>
            <a:off x="943935" y="362709"/>
            <a:ext cx="8799355" cy="863600"/>
          </a:xfrm>
          <a:prstGeom prst="rect">
            <a:avLst/>
          </a:prstGeom>
        </p:spPr>
        <p:txBody>
          <a:bodyPr lIns="0" tIns="0" rIns="0" bIns="0" rtlCol="0" anchor="t">
            <a:spAutoFit/>
          </a:bodyPr>
          <a:lstStyle/>
          <a:p>
            <a:pPr algn="just">
              <a:lnSpc>
                <a:spcPts val="7000"/>
              </a:lnSpc>
              <a:spcBef>
                <a:spcPct val="0"/>
              </a:spcBef>
            </a:pPr>
            <a:r>
              <a:rPr lang="en-US" sz="5000">
                <a:solidFill>
                  <a:srgbClr val="004AAD"/>
                </a:solidFill>
                <a:latin typeface="League Spartan"/>
              </a:rPr>
              <a:t>Tree map view Dashboard</a:t>
            </a:r>
          </a:p>
        </p:txBody>
      </p:sp>
      <p:sp>
        <p:nvSpPr>
          <p:cNvPr id="22" name="TextBox 22"/>
          <p:cNvSpPr txBox="1"/>
          <p:nvPr/>
        </p:nvSpPr>
        <p:spPr>
          <a:xfrm>
            <a:off x="1439543" y="6959122"/>
            <a:ext cx="7370820" cy="869948"/>
          </a:xfrm>
          <a:prstGeom prst="rect">
            <a:avLst/>
          </a:prstGeom>
        </p:spPr>
        <p:txBody>
          <a:bodyPr lIns="0" tIns="0" rIns="0" bIns="0" rtlCol="0" anchor="t">
            <a:spAutoFit/>
          </a:bodyPr>
          <a:lstStyle/>
          <a:p>
            <a:pPr algn="ctr">
              <a:lnSpc>
                <a:spcPts val="3500"/>
              </a:lnSpc>
            </a:pPr>
            <a:r>
              <a:rPr lang="en-US" sz="2500">
                <a:solidFill>
                  <a:srgbClr val="000000"/>
                </a:solidFill>
                <a:latin typeface="Glacial Indifference"/>
              </a:rPr>
              <a:t>Illustrating the component counts and providing users with a visual representation.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489</Words>
  <Application>Microsoft Office PowerPoint</Application>
  <PresentationFormat>Custom</PresentationFormat>
  <Paragraphs>58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Glacial Indifference Bold</vt:lpstr>
      <vt:lpstr>Calibri</vt:lpstr>
      <vt:lpstr>Canva Sans Bold</vt:lpstr>
      <vt:lpstr>Arial</vt:lpstr>
      <vt:lpstr>League Spartan Bold</vt:lpstr>
      <vt:lpstr>Glacial Indifference</vt:lpstr>
      <vt:lpstr>League Spartan</vt:lpstr>
      <vt:lpstr>Century Gothic Paneuropean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subheading</dc:title>
  <dc:creator>Vishal Adithya</dc:creator>
  <cp:lastModifiedBy>Vishal Adithya Srinivasan</cp:lastModifiedBy>
  <cp:revision>5</cp:revision>
  <dcterms:created xsi:type="dcterms:W3CDTF">2006-08-16T00:00:00Z</dcterms:created>
  <dcterms:modified xsi:type="dcterms:W3CDTF">2024-06-26T08:46:17Z</dcterms:modified>
  <dc:identifier>DAGB_u4UYW4</dc:identifier>
</cp:coreProperties>
</file>